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Default Extension="pict" ContentType="image/pict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 autoCompressPictures="0">
  <p:sldMasterIdLst>
    <p:sldMasterId id="2147483687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2" r:id="rId3"/>
    <p:sldId id="294" r:id="rId4"/>
    <p:sldId id="263" r:id="rId5"/>
    <p:sldId id="269" r:id="rId6"/>
    <p:sldId id="264" r:id="rId7"/>
    <p:sldId id="279" r:id="rId8"/>
    <p:sldId id="270" r:id="rId9"/>
    <p:sldId id="280" r:id="rId10"/>
    <p:sldId id="271" r:id="rId11"/>
    <p:sldId id="281" r:id="rId12"/>
    <p:sldId id="272" r:id="rId13"/>
    <p:sldId id="311" r:id="rId14"/>
    <p:sldId id="313" r:id="rId15"/>
    <p:sldId id="304" r:id="rId16"/>
    <p:sldId id="31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1688" autoAdjust="0"/>
  </p:normalViewPr>
  <p:slideViewPr>
    <p:cSldViewPr snapToObjects="1">
      <p:cViewPr varScale="1">
        <p:scale>
          <a:sx n="90" d="100"/>
          <a:sy n="90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2704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88235-691D-6C43-BE3A-6C5F5D7174E5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6F5CF-9692-254E-978A-71745363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D050F-FED8-6C41-866C-7C5F9A8C57A5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3C17E-3364-8A41-888D-A7F2E344F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3" Type="http://schemas.openxmlformats.org/officeDocument/2006/relationships/hyperlink" Target="http://www.flickr.com/photos/andresrueda/3027534098/sizes/o/" TargetMode="Externa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C17E-3364-8A41-888D-A7F2E344F1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tap photo</a:t>
            </a:r>
          </a:p>
          <a:p>
            <a:r>
              <a:rPr lang="en-US" dirty="0" smtClean="0"/>
              <a:t>http://www.flickr.com/photos/julien_harneis/589759829/sizes/o/</a:t>
            </a:r>
          </a:p>
          <a:p>
            <a:endParaRPr lang="en-US" dirty="0" smtClean="0"/>
          </a:p>
          <a:p>
            <a:r>
              <a:rPr lang="en-US" dirty="0" smtClean="0"/>
              <a:t>Financial</a:t>
            </a:r>
            <a:r>
              <a:rPr lang="en-US" baseline="0" dirty="0" smtClean="0"/>
              <a:t> crisis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FF"/>
                </a:solidFill>
                <a:hlinkClick r:id="rId3"/>
              </a:rPr>
              <a:t>http://www.flickr.com/photos/andresrueda/3027534098/sizes/o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/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C17E-3364-8A41-888D-A7F2E344F1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cs typeface="Charcoal CY"/>
              </a:rPr>
              <a:t>Facilitation not content </a:t>
            </a:r>
            <a:r>
              <a:rPr lang="en-US" dirty="0" smtClean="0">
                <a:solidFill>
                  <a:schemeClr val="accent6"/>
                </a:solidFill>
                <a:cs typeface="Charcoal CY"/>
              </a:rPr>
              <a:t>- Source of value - </a:t>
            </a:r>
            <a:r>
              <a:rPr lang="en-US" sz="1050" dirty="0" smtClean="0">
                <a:solidFill>
                  <a:schemeClr val="accent6"/>
                </a:solidFill>
                <a:cs typeface="Charcoal CY"/>
              </a:rPr>
              <a:t>Reed GFN</a:t>
            </a:r>
            <a:r>
              <a:rPr lang="en-US" dirty="0" smtClean="0">
                <a:solidFill>
                  <a:schemeClr val="accent6"/>
                </a:solidFill>
                <a:cs typeface="Charcoal CY"/>
              </a:rPr>
              <a:t>. Super empower groups</a:t>
            </a:r>
            <a:br>
              <a:rPr lang="en-US" dirty="0" smtClean="0">
                <a:solidFill>
                  <a:schemeClr val="accent6"/>
                </a:solidFill>
                <a:cs typeface="Charcoal CY"/>
              </a:rPr>
            </a:br>
            <a:r>
              <a:rPr lang="en-US" b="1" dirty="0" smtClean="0">
                <a:solidFill>
                  <a:schemeClr val="accent6"/>
                </a:solidFill>
                <a:cs typeface="Charcoal CY"/>
              </a:rPr>
              <a:t>21 century </a:t>
            </a:r>
            <a:r>
              <a:rPr lang="en-US" b="1" dirty="0" err="1" smtClean="0">
                <a:solidFill>
                  <a:schemeClr val="accent6"/>
                </a:solidFill>
                <a:cs typeface="Charcoal CY"/>
              </a:rPr>
              <a:t>literacies</a:t>
            </a:r>
            <a:r>
              <a:rPr lang="en-US" b="1" dirty="0" smtClean="0">
                <a:solidFill>
                  <a:schemeClr val="accent6"/>
                </a:solidFill>
                <a:cs typeface="Charcoal CY"/>
              </a:rPr>
              <a:t> </a:t>
            </a:r>
            <a:r>
              <a:rPr lang="en-US" dirty="0" smtClean="0">
                <a:solidFill>
                  <a:schemeClr val="accent6"/>
                </a:solidFill>
                <a:cs typeface="Charcoal CY"/>
              </a:rPr>
              <a:t>– </a:t>
            </a:r>
            <a:r>
              <a:rPr lang="en-US" sz="1050" dirty="0" smtClean="0">
                <a:solidFill>
                  <a:schemeClr val="accent6"/>
                </a:solidFill>
                <a:cs typeface="Charcoal CY"/>
              </a:rPr>
              <a:t>HLR, skill +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C17E-3364-8A41-888D-A7F2E344F10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C17E-3364-8A41-888D-A7F2E344F1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C17E-3364-8A41-888D-A7F2E344F10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http://www.flickr.com/photos/smemon/4497590005/sizes/o/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C17E-3364-8A41-888D-A7F2E344F10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http://www.flickr.com/photos/juhansonin/407874864/sizes/o/  </a:t>
            </a:r>
            <a:r>
              <a:rPr lang="en-US" dirty="0" err="1" smtClean="0"/>
              <a:t>wikipedia</a:t>
            </a:r>
            <a:r>
              <a:rPr lang="en-US" dirty="0" smtClean="0"/>
              <a:t> topics mapped</a:t>
            </a: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Amplified communities are highly interdependent.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C17E-3364-8A41-888D-A7F2E344F10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C17E-3364-8A41-888D-A7F2E344F10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3043F9-38A5-AD45-9C82-E084F1544B7A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3D7D-3463-4544-8426-8E50140F7AAE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3CA-DF2E-524E-B211-D5CE50F5F0BA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4A9-DB43-1C4E-8F08-55AAE88465CB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2B1D-9D78-A141-B31D-66313124F6BE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EF0E-69CF-394D-AA44-D3EB08AAF158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961D483C-367A-8140-A11D-BFF00B2A7989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130-1571-224E-A40A-63CFDE0C2640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7D2-8D46-1B40-BBC9-CADA10129555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291D-EF9F-2549-B797-7346DDEB2FAC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63FA-6924-3F48-806B-4C287DDB0C30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3E0D68C3-E0EA-034A-A003-0C17FAA31777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7012DD3D-90BF-2048-B7BD-C590DF3AADD4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93B7CD7D-44F8-FE4B-9D99-3596B1945702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5C9FB5B2-355D-B644-BBBA-CA9CFD66555F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B363-3A04-1142-8D73-CD3C77ED9ACB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B71F-FC86-F64D-8B03-4F47E53E6052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34B5-8264-A149-A119-6466EB393CD1}" type="datetime1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7C7A793-A97E-9548-9F6F-E38EA5B6F9B9}" type="datetime1">
              <a:rPr lang="en-US" smtClean="0"/>
              <a:pPr/>
              <a:t>4/12/10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Saveri Consulting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47141C00-B402-B24F-99B1-7C4D12C8D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5" Type="http://schemas.openxmlformats.org/officeDocument/2006/relationships/hyperlink" Target="http://www.flickr.com/photos/andresrueda/3027534098/sizes/o/" TargetMode="Externa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6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Macintosh%20HD:Users:asaveri:Documents:Michigan%20State%20Open%20Economy:MSU%20Meeting%20Notes%20K.Walker3-21-10.docx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990600"/>
            <a:ext cx="6019800" cy="17342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Amplified Leicester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and the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Resilience Imperative</a:t>
            </a:r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648200"/>
            <a:ext cx="5458968" cy="1002792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/>
              <a:t>Andrea Saveri</a:t>
            </a:r>
          </a:p>
          <a:p>
            <a:pPr algn="ctr"/>
            <a:endParaRPr lang="en-US" sz="1800" b="1" dirty="0" smtClean="0"/>
          </a:p>
          <a:p>
            <a:pPr algn="ctr"/>
            <a:r>
              <a:rPr lang="en-US" b="1" dirty="0" smtClean="0"/>
              <a:t>Amplified Leicester Showcase, April 15, 2010</a:t>
            </a:r>
          </a:p>
          <a:p>
            <a:pPr algn="ctr"/>
            <a:r>
              <a:rPr lang="en-US" dirty="0" smtClean="0"/>
              <a:t>Phoenix Square Digital Media Centre </a:t>
            </a:r>
          </a:p>
          <a:p>
            <a:pPr algn="ctr"/>
            <a:r>
              <a:rPr lang="en-US" dirty="0" smtClean="0"/>
              <a:t>Leicestershire, UK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4736592" cy="365125"/>
          </a:xfrm>
        </p:spPr>
        <p:txBody>
          <a:bodyPr/>
          <a:lstStyle/>
          <a:p>
            <a:r>
              <a:rPr lang="en-US" sz="900" dirty="0" smtClean="0"/>
              <a:t>Saveri Consulting 2010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Saveri Consulting 2010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6593101"/>
            <a:ext cx="6172200" cy="256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www.flickr.com/photos/sue_thomas/4274031373/sizes/o/in/set-72157621895358974/</a:t>
            </a:r>
            <a:endParaRPr lang="en-US" sz="1050" dirty="0"/>
          </a:p>
        </p:txBody>
      </p:sp>
      <p:pic>
        <p:nvPicPr>
          <p:cNvPr id="11" name="Picture 10" descr="DMUPrototyping24274031373_e970de5161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19049"/>
            <a:ext cx="8610601" cy="645795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81600" y="1676400"/>
            <a:ext cx="5029200" cy="2971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Charcoal CY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Charcoal CY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Charcoal CY"/>
              </a:rPr>
              <a:t>Prototyping</a:t>
            </a:r>
            <a:endParaRPr lang="en-US" sz="4000" dirty="0" smtClean="0">
              <a:solidFill>
                <a:srgbClr val="FF0000"/>
              </a:solidFill>
              <a:latin typeface="+mj-lt"/>
              <a:ea typeface="+mj-ea"/>
              <a:cs typeface="Charcoal C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Charcoal CY"/>
              </a:rPr>
              <a:t>Empathy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Charcoal CY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Charcoal CY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Charcoal CY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Charcoal CY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Marle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086600" cy="3352800"/>
          </a:xfrm>
        </p:spPr>
        <p:txBody>
          <a:bodyPr/>
          <a:lstStyle/>
          <a:p>
            <a:r>
              <a:rPr lang="en-US" sz="4000" dirty="0" smtClean="0">
                <a:cs typeface="Charcoal CY"/>
              </a:rPr>
              <a:t>Transformation Outlook</a:t>
            </a:r>
            <a:r>
              <a:rPr lang="en-US" dirty="0" smtClean="0">
                <a:cs typeface="Charcoal CY"/>
              </a:rPr>
              <a:t/>
            </a:r>
            <a:br>
              <a:rPr lang="en-US" dirty="0" smtClean="0">
                <a:cs typeface="Charcoal CY"/>
              </a:rPr>
            </a:br>
            <a:r>
              <a:rPr lang="en-US" dirty="0" smtClean="0">
                <a:solidFill>
                  <a:schemeClr val="accent6"/>
                </a:solidFill>
                <a:cs typeface="Charcoal CY"/>
              </a:rPr>
              <a:t/>
            </a:r>
            <a:br>
              <a:rPr lang="en-US" dirty="0" smtClean="0">
                <a:solidFill>
                  <a:schemeClr val="accent6"/>
                </a:solidFill>
                <a:cs typeface="Charcoal CY"/>
              </a:rPr>
            </a:br>
            <a:r>
              <a:rPr lang="en-US" dirty="0" smtClean="0">
                <a:solidFill>
                  <a:schemeClr val="accent6"/>
                </a:solidFill>
                <a:cs typeface="Charcoal CY"/>
              </a:rPr>
              <a:t>A growth mindset for engaging with change and a mythology of interdependence.</a:t>
            </a:r>
            <a:br>
              <a:rPr lang="en-US" dirty="0" smtClean="0">
                <a:solidFill>
                  <a:schemeClr val="accent6"/>
                </a:solidFill>
                <a:cs typeface="Charcoal CY"/>
              </a:rPr>
            </a:br>
            <a:endParaRPr lang="en-US" dirty="0">
              <a:solidFill>
                <a:schemeClr val="accent6"/>
              </a:solidFill>
              <a:cs typeface="Marlet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23194" cy="1600200"/>
          </a:xfrm>
        </p:spPr>
        <p:txBody>
          <a:bodyPr vert="horz"/>
          <a:lstStyle/>
          <a:p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>Mindsets </a:t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>Frame Interpretation </a:t>
            </a:r>
            <a:br>
              <a:rPr lang="en-US" sz="4000" dirty="0" smtClean="0">
                <a:cs typeface="Charcoal CY"/>
              </a:rPr>
            </a:br>
            <a:r>
              <a:rPr lang="en-US" sz="2400" dirty="0" smtClean="0">
                <a:cs typeface="Charcoal CY"/>
              </a:rPr>
              <a:t>Carol </a:t>
            </a:r>
            <a:r>
              <a:rPr lang="en-US" sz="2400" dirty="0" err="1" smtClean="0">
                <a:cs typeface="Charcoal CY"/>
              </a:rPr>
              <a:t>Dweck</a:t>
            </a:r>
            <a:r>
              <a:rPr lang="en-US" sz="2400" dirty="0" smtClean="0">
                <a:cs typeface="Charcoal CY"/>
              </a:rPr>
              <a:t> – Stanford University</a:t>
            </a:r>
            <a:endParaRPr lang="en-US" sz="2400" dirty="0">
              <a:solidFill>
                <a:schemeClr val="accent6"/>
              </a:solidFill>
              <a:cs typeface="Marlet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57200" y="2753380"/>
            <a:ext cx="3809999" cy="3602970"/>
            <a:chOff x="457200" y="2753380"/>
            <a:chExt cx="3809999" cy="3602970"/>
          </a:xfrm>
        </p:grpSpPr>
        <p:sp>
          <p:nvSpPr>
            <p:cNvPr id="7" name="Rectangle 6"/>
            <p:cNvSpPr/>
            <p:nvPr/>
          </p:nvSpPr>
          <p:spPr>
            <a:xfrm>
              <a:off x="457200" y="3276600"/>
              <a:ext cx="3809999" cy="307975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7000"/>
              </a:schemeClr>
            </a:solidFill>
            <a:ln>
              <a:solidFill>
                <a:schemeClr val="lt1">
                  <a:alpha val="41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lvl="0" indent="-228600" defTabSz="914400"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 2" pitchFamily="18" charset="2"/>
                <a:buChar char="¡"/>
                <a:defRPr/>
              </a:pPr>
              <a:r>
                <a:rPr lang="en-US" sz="2800" dirty="0" smtClean="0">
                  <a:solidFill>
                    <a:schemeClr val="tx2"/>
                  </a:solidFill>
                </a:rPr>
                <a:t> Talents &amp; abilities  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carved in stone</a:t>
              </a:r>
            </a:p>
            <a:p>
              <a:pPr marL="228600" lvl="0" indent="-228600" defTabSz="914400"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 2" pitchFamily="18" charset="2"/>
                <a:buChar char="¡"/>
                <a:defRPr/>
              </a:pPr>
              <a:r>
                <a:rPr lang="en-US" sz="2800" dirty="0" smtClean="0">
                  <a:solidFill>
                    <a:schemeClr val="tx2"/>
                  </a:solidFill>
                </a:rPr>
                <a:t>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Proving </a:t>
              </a:r>
              <a:r>
                <a:rPr lang="en-US" sz="2800" dirty="0" smtClean="0">
                  <a:solidFill>
                    <a:schemeClr val="tx2"/>
                  </a:solidFill>
                </a:rPr>
                <a:t>oneself</a:t>
              </a:r>
            </a:p>
            <a:p>
              <a:pPr marL="228600" lvl="0" indent="-228600" defTabSz="914400"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 2" pitchFamily="18" charset="2"/>
                <a:buChar char="¡"/>
                <a:defRPr/>
              </a:pPr>
              <a:r>
                <a:rPr lang="en-US" sz="2800" dirty="0" smtClean="0">
                  <a:solidFill>
                    <a:schemeClr val="tx2"/>
                  </a:solidFill>
                </a:rPr>
                <a:t>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Shun </a:t>
              </a:r>
              <a:r>
                <a:rPr lang="en-US" sz="2800" dirty="0" smtClean="0">
                  <a:solidFill>
                    <a:schemeClr val="tx2"/>
                  </a:solidFill>
                </a:rPr>
                <a:t>resources</a:t>
              </a:r>
            </a:p>
            <a:p>
              <a:pPr marL="228600" lvl="0" indent="-228600" defTabSz="914400"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 2" pitchFamily="18" charset="2"/>
                <a:buChar char="¡"/>
                <a:defRPr/>
              </a:pPr>
              <a:r>
                <a:rPr lang="en-US" sz="2800" dirty="0" smtClean="0">
                  <a:solidFill>
                    <a:schemeClr val="tx2"/>
                  </a:solidFill>
                </a:rPr>
                <a:t>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Outcomes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2753380"/>
              <a:ext cx="1082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Fixed</a:t>
              </a:r>
              <a:endParaRPr lang="en-US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0" y="2790180"/>
            <a:ext cx="4191000" cy="3566170"/>
            <a:chOff x="4572000" y="2790180"/>
            <a:chExt cx="4191000" cy="3566170"/>
          </a:xfrm>
        </p:grpSpPr>
        <p:sp>
          <p:nvSpPr>
            <p:cNvPr id="6" name="Rectangle 5"/>
            <p:cNvSpPr/>
            <p:nvPr/>
          </p:nvSpPr>
          <p:spPr>
            <a:xfrm>
              <a:off x="4572000" y="3276600"/>
              <a:ext cx="4191000" cy="307975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7000"/>
              </a:schemeClr>
            </a:solidFill>
            <a:ln>
              <a:solidFill>
                <a:schemeClr val="lt1">
                  <a:alpha val="41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lvl="0" indent="-228600" defTabSz="914400"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 2" pitchFamily="18" charset="2"/>
                <a:buChar char="¡"/>
                <a:defRPr/>
              </a:pPr>
              <a:r>
                <a:rPr lang="en-US" sz="2800" dirty="0" smtClean="0">
                  <a:solidFill>
                    <a:schemeClr val="tx2"/>
                  </a:solidFill>
                </a:rPr>
                <a:t> Talents &amp; abilities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cultivated over time</a:t>
              </a:r>
            </a:p>
            <a:p>
              <a:pPr marL="228600" lvl="0" indent="-228600" defTabSz="914400"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 2" pitchFamily="18" charset="2"/>
                <a:buChar char="¡"/>
                <a:defRPr/>
              </a:pPr>
              <a:r>
                <a:rPr lang="en-US" sz="2800" dirty="0" smtClean="0">
                  <a:solidFill>
                    <a:schemeClr val="tx2"/>
                  </a:solidFill>
                </a:rPr>
                <a:t>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Improving </a:t>
              </a:r>
              <a:r>
                <a:rPr lang="en-US" sz="2800" dirty="0" smtClean="0">
                  <a:solidFill>
                    <a:schemeClr val="tx2"/>
                  </a:solidFill>
                </a:rPr>
                <a:t>oneself</a:t>
              </a:r>
            </a:p>
            <a:p>
              <a:pPr marL="228600" lvl="0" indent="-228600" defTabSz="914400"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 2" pitchFamily="18" charset="2"/>
                <a:buChar char="¡"/>
                <a:defRPr/>
              </a:pPr>
              <a:r>
                <a:rPr lang="en-US" sz="2800" dirty="0" smtClean="0">
                  <a:solidFill>
                    <a:schemeClr val="tx2"/>
                  </a:solidFill>
                </a:rPr>
                <a:t>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Open </a:t>
              </a:r>
              <a:r>
                <a:rPr lang="en-US" sz="2800" dirty="0" smtClean="0">
                  <a:solidFill>
                    <a:schemeClr val="tx2"/>
                  </a:solidFill>
                </a:rPr>
                <a:t>to resources</a:t>
              </a:r>
            </a:p>
            <a:p>
              <a:pPr marL="228600" lvl="0" indent="-228600" defTabSz="914400"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 2" pitchFamily="18" charset="2"/>
                <a:buChar char="¡"/>
                <a:defRPr/>
              </a:pPr>
              <a:r>
                <a:rPr lang="en-US" sz="2800" dirty="0" smtClean="0">
                  <a:solidFill>
                    <a:schemeClr val="tx2"/>
                  </a:solidFill>
                </a:rPr>
                <a:t>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Process</a:t>
              </a:r>
              <a:r>
                <a:rPr lang="en-US" sz="2800" dirty="0" smtClean="0">
                  <a:solidFill>
                    <a:schemeClr val="tx2"/>
                  </a:solidFill>
                </a:rPr>
                <a:t>, effort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2790180"/>
              <a:ext cx="14785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Growth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399"/>
            <a:ext cx="8534400" cy="1295400"/>
          </a:xfrm>
        </p:spPr>
        <p:txBody>
          <a:bodyPr vert="horz"/>
          <a:lstStyle/>
          <a:p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>Failure: </a:t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>An Action not Identity</a:t>
            </a:r>
            <a:endParaRPr lang="en-US" dirty="0">
              <a:solidFill>
                <a:schemeClr val="accent6"/>
              </a:solidFill>
              <a:cs typeface="Marlet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13412" y="3488700"/>
            <a:ext cx="493058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A 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way 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to structure resources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, options,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new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relationships</a:t>
            </a:r>
          </a:p>
          <a:p>
            <a:pPr lvl="1">
              <a:spcAft>
                <a:spcPts val="1200"/>
              </a:spcAft>
            </a:pPr>
            <a:endParaRPr lang="en-US" dirty="0" smtClean="0">
              <a:solidFill>
                <a:schemeClr val="accent6"/>
              </a:solidFill>
              <a:cs typeface="Charcoal CY"/>
            </a:endParaRP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Feedback 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on </a:t>
            </a:r>
            <a:r>
              <a:rPr lang="en-US" sz="3200" b="1" dirty="0" smtClean="0">
                <a:solidFill>
                  <a:schemeClr val="accent6"/>
                </a:solidFill>
                <a:cs typeface="Charcoal CY"/>
              </a:rPr>
              <a:t>how/what 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not </a:t>
            </a:r>
            <a:r>
              <a:rPr lang="en-US" sz="3200" b="1" dirty="0" smtClean="0">
                <a:solidFill>
                  <a:schemeClr val="accent6"/>
                </a:solidFill>
                <a:cs typeface="Charcoal CY"/>
              </a:rPr>
              <a:t>who</a:t>
            </a:r>
          </a:p>
          <a:p>
            <a:pPr lvl="1"/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/>
            </a:r>
            <a:br>
              <a:rPr lang="en-US" sz="3200" dirty="0" smtClean="0">
                <a:solidFill>
                  <a:schemeClr val="accent6"/>
                </a:solidFill>
                <a:cs typeface="Charcoal CY"/>
              </a:rPr>
            </a:b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	</a:t>
            </a:r>
          </a:p>
        </p:txBody>
      </p:sp>
      <p:pic>
        <p:nvPicPr>
          <p:cNvPr id="6" name="Picture 5" descr="Failure4497590005_dbaf131cde_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42986">
            <a:off x="155270" y="2828000"/>
            <a:ext cx="4963971" cy="17236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01" y="622939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http://www.flickr.com/photos/smemon/4497590005/sizes/o/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50624" cy="1295400"/>
          </a:xfrm>
        </p:spPr>
        <p:txBody>
          <a:bodyPr vert="horz"/>
          <a:lstStyle/>
          <a:p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>Reveal the work of change</a:t>
            </a:r>
            <a:endParaRPr lang="en-US" dirty="0">
              <a:solidFill>
                <a:schemeClr val="accent6"/>
              </a:solidFill>
              <a:cs typeface="Marlet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812" y="2362200"/>
            <a:ext cx="85568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 Reward &amp; honor effort and process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 Adjust timeframe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 Revise metrics of success</a:t>
            </a:r>
          </a:p>
          <a:p>
            <a:pPr lvl="2">
              <a:buFontTx/>
              <a:buChar char="-"/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new connections, resources, assets</a:t>
            </a:r>
          </a:p>
          <a:p>
            <a:pPr lvl="1"/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/>
            </a:r>
            <a:br>
              <a:rPr lang="en-US" sz="3200" dirty="0" smtClean="0">
                <a:solidFill>
                  <a:schemeClr val="accent6"/>
                </a:solidFill>
                <a:cs typeface="Charcoal CY"/>
              </a:rPr>
            </a:b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12" y="517742"/>
            <a:ext cx="8534400" cy="1371600"/>
          </a:xfrm>
        </p:spPr>
        <p:txBody>
          <a:bodyPr vert="horz"/>
          <a:lstStyle/>
          <a:p>
            <a:r>
              <a:rPr lang="en-US" sz="4000" dirty="0" smtClean="0">
                <a:cs typeface="Charcoal CY"/>
              </a:rPr>
              <a:t>A Mythology </a:t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>of Interdependence</a:t>
            </a:r>
            <a:endParaRPr lang="en-US" dirty="0">
              <a:solidFill>
                <a:schemeClr val="accent6"/>
              </a:solidFill>
              <a:cs typeface="Marlet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007100" cy="365125"/>
          </a:xfrm>
        </p:spPr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pic>
        <p:nvPicPr>
          <p:cNvPr id="6" name="Picture 5" descr="wikipediatopics407874864_daeb2c7a14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2" y="1889342"/>
            <a:ext cx="5540188" cy="48568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46812" y="3453581"/>
            <a:ext cx="45495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“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Myths struggle to catch up with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our 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reality.”  </a:t>
            </a:r>
            <a:r>
              <a:rPr lang="en-US" sz="2000" dirty="0" smtClean="0">
                <a:solidFill>
                  <a:schemeClr val="accent6"/>
                </a:solidFill>
                <a:cs typeface="Charcoal CY"/>
              </a:rPr>
              <a:t>Paul </a:t>
            </a:r>
            <a:r>
              <a:rPr lang="en-US" sz="2000" dirty="0" err="1" smtClean="0">
                <a:solidFill>
                  <a:schemeClr val="accent6"/>
                </a:solidFill>
                <a:cs typeface="Charcoal CY"/>
              </a:rPr>
              <a:t>Saffo</a:t>
            </a:r>
            <a:endParaRPr lang="en-US" sz="2000" dirty="0" smtClean="0">
              <a:solidFill>
                <a:schemeClr val="accent6"/>
              </a:solidFill>
              <a:cs typeface="Charcoal CY"/>
            </a:endParaRP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/>
            </a:r>
            <a:br>
              <a:rPr lang="en-US" sz="3200" dirty="0" smtClean="0">
                <a:solidFill>
                  <a:schemeClr val="accent6"/>
                </a:solidFill>
                <a:cs typeface="Charcoal CY"/>
              </a:rPr>
            </a:b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812" y="6238959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http://www.flickr.com/photos/juhansonin/407874864/sizes/o/ 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50624" cy="1295400"/>
          </a:xfrm>
        </p:spPr>
        <p:txBody>
          <a:bodyPr vert="horz"/>
          <a:lstStyle/>
          <a:p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/>
            </a:r>
            <a:br>
              <a:rPr lang="en-US" sz="4000" dirty="0" smtClean="0">
                <a:cs typeface="Charcoal CY"/>
              </a:rPr>
            </a:br>
            <a:r>
              <a:rPr lang="en-US" sz="4000" dirty="0" smtClean="0">
                <a:cs typeface="Charcoal CY"/>
              </a:rPr>
              <a:t>Role for Social Media</a:t>
            </a:r>
            <a:endParaRPr lang="en-US" dirty="0">
              <a:solidFill>
                <a:schemeClr val="accent6"/>
              </a:solidFill>
              <a:cs typeface="Marlet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286000"/>
            <a:ext cx="8198224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 Make transformation visible</a:t>
            </a:r>
          </a:p>
          <a:p>
            <a:pPr lvl="2">
              <a:spcAft>
                <a:spcPts val="1800"/>
              </a:spcAft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- map projects, partners, networks 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 Reveal the process: wikis, blogs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 Open for feedback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 Narrate interdependence</a:t>
            </a:r>
          </a:p>
          <a:p>
            <a:pPr lvl="1">
              <a:spcAft>
                <a:spcPts val="1200"/>
              </a:spcAft>
            </a:pPr>
            <a:endParaRPr lang="en-US" sz="3200" dirty="0" smtClean="0">
              <a:solidFill>
                <a:schemeClr val="accent6"/>
              </a:solidFill>
              <a:cs typeface="Charcoal CY"/>
            </a:endParaRPr>
          </a:p>
          <a:p>
            <a:pPr lvl="1"/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/>
            </a:r>
            <a:br>
              <a:rPr lang="en-US" sz="3200" dirty="0" smtClean="0">
                <a:solidFill>
                  <a:schemeClr val="accent6"/>
                </a:solidFill>
                <a:cs typeface="Charcoal CY"/>
              </a:rPr>
            </a:b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8556812" cy="1866900"/>
          </a:xfrm>
        </p:spPr>
        <p:txBody>
          <a:bodyPr vert="horz"/>
          <a:lstStyle/>
          <a:p>
            <a:r>
              <a:rPr lang="en-US" sz="4000" dirty="0" smtClean="0">
                <a:cs typeface="Charcoal CY"/>
              </a:rPr>
              <a:t>Amplified Leicester 2010</a:t>
            </a:r>
            <a:r>
              <a:rPr lang="en-US" dirty="0" smtClean="0">
                <a:solidFill>
                  <a:schemeClr val="accent6"/>
                </a:solidFill>
                <a:cs typeface="Charcoal CY"/>
              </a:rPr>
              <a:t/>
            </a:r>
            <a:br>
              <a:rPr lang="en-US" dirty="0" smtClean="0">
                <a:solidFill>
                  <a:schemeClr val="accent6"/>
                </a:solidFill>
                <a:cs typeface="Charcoal CY"/>
              </a:rPr>
            </a:br>
            <a:endParaRPr lang="en-US" dirty="0">
              <a:solidFill>
                <a:schemeClr val="accent6"/>
              </a:solidFill>
              <a:cs typeface="Marlet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7188" y="2057400"/>
            <a:ext cx="8556812" cy="32316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600" dirty="0" smtClean="0">
                <a:solidFill>
                  <a:schemeClr val="accent6"/>
                </a:solidFill>
                <a:cs typeface="Charcoal CY"/>
              </a:rPr>
              <a:t> </a:t>
            </a:r>
            <a:r>
              <a:rPr lang="en-US" sz="3600" dirty="0" smtClean="0">
                <a:solidFill>
                  <a:schemeClr val="accent6"/>
                </a:solidFill>
                <a:cs typeface="Charcoal CY"/>
              </a:rPr>
              <a:t> 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E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mpowered 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groups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 Community-based prototyping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Visible process</a:t>
            </a:r>
            <a:endParaRPr lang="en-US" sz="3200" dirty="0" smtClean="0">
              <a:solidFill>
                <a:schemeClr val="accent6"/>
              </a:solidFill>
              <a:cs typeface="Charcoal CY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 Tuning 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an outlook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 Stories of</a:t>
            </a:r>
            <a:r>
              <a:rPr lang="en-US" sz="3200" dirty="0" smtClean="0">
                <a:solidFill>
                  <a:schemeClr val="accent6"/>
                </a:solidFill>
                <a:cs typeface="Charcoal CY"/>
              </a:rPr>
              <a:t> collaboration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0" y="2286000"/>
            <a:ext cx="7467600" cy="2438400"/>
          </a:xfrm>
        </p:spPr>
        <p:txBody>
          <a:bodyPr/>
          <a:lstStyle/>
          <a:p>
            <a:r>
              <a:rPr lang="en-US" dirty="0" smtClean="0">
                <a:cs typeface="Charcoal CY"/>
              </a:rPr>
              <a:t/>
            </a:r>
            <a:br>
              <a:rPr lang="en-US" dirty="0" smtClean="0">
                <a:cs typeface="Charcoal CY"/>
              </a:rPr>
            </a:br>
            <a:endParaRPr lang="en-US" sz="2800" dirty="0">
              <a:solidFill>
                <a:schemeClr val="accent6"/>
              </a:solidFill>
              <a:cs typeface="Marlet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199" y="381000"/>
            <a:ext cx="69117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Call to Action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1981200"/>
            <a:ext cx="7696200" cy="3505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Charcoal CY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Charcoal CY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Charcoal CY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Charcoal CY"/>
              </a:rPr>
            </a:br>
            <a:endParaRPr lang="en-US" sz="3600" dirty="0" smtClean="0">
              <a:solidFill>
                <a:schemeClr val="accent6"/>
              </a:solidFill>
              <a:latin typeface="+mj-lt"/>
              <a:ea typeface="+mj-ea"/>
              <a:cs typeface="Charcoal CY"/>
            </a:endParaRPr>
          </a:p>
          <a:p>
            <a:r>
              <a:rPr lang="en-US" sz="3600" dirty="0" smtClean="0">
                <a:solidFill>
                  <a:schemeClr val="accent6"/>
                </a:solidFill>
                <a:latin typeface="+mj-lt"/>
                <a:ea typeface="+mj-ea"/>
                <a:cs typeface="Charcoal CY"/>
              </a:rPr>
              <a:t>To 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Charcoal CY"/>
              </a:rPr>
              <a:t>develop flexible response capacities…</a:t>
            </a:r>
          </a:p>
          <a:p>
            <a:endParaRPr lang="en-US" sz="3600" dirty="0" smtClean="0">
              <a:solidFill>
                <a:schemeClr val="accent6"/>
              </a:solidFill>
              <a:latin typeface="+mj-lt"/>
              <a:ea typeface="+mj-ea"/>
              <a:cs typeface="Charcoal CY"/>
            </a:endParaRPr>
          </a:p>
          <a:p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Charcoal CY"/>
              </a:rPr>
              <a:t>…for a new, complex problem space.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762000"/>
            <a:ext cx="6083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ooper Black"/>
                <a:cs typeface="Cooper Black"/>
              </a:rPr>
              <a:t>Global Consumption</a:t>
            </a:r>
            <a:endParaRPr lang="en-US" sz="4400" b="1" dirty="0">
              <a:solidFill>
                <a:schemeClr val="bg1"/>
              </a:solidFill>
              <a:latin typeface="Cooper Black"/>
              <a:cs typeface="Cooper Black"/>
            </a:endParaRPr>
          </a:p>
        </p:txBody>
      </p:sp>
      <p:pic>
        <p:nvPicPr>
          <p:cNvPr id="12" name="Picture 11" descr="4climatecha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3276600"/>
            <a:ext cx="4975621" cy="3731716"/>
          </a:xfrm>
          <a:prstGeom prst="rect">
            <a:avLst/>
          </a:prstGeom>
        </p:spPr>
      </p:pic>
      <p:pic>
        <p:nvPicPr>
          <p:cNvPr id="13" name="Picture 12" descr="creditcards3027534098_343f8169d2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5250"/>
            <a:ext cx="4495800" cy="3371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7239" y="2499464"/>
            <a:ext cx="34385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oper Black"/>
                <a:cs typeface="Cooper Black"/>
              </a:rPr>
              <a:t>Financial Crisis</a:t>
            </a:r>
            <a:endParaRPr lang="en-US" sz="3200" dirty="0">
              <a:solidFill>
                <a:schemeClr val="bg1"/>
              </a:solidFill>
              <a:latin typeface="Cooper Black"/>
              <a:cs typeface="Cooper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6200" y="30457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solidFill>
                  <a:srgbClr val="0000FF"/>
                </a:solidFill>
                <a:hlinkClick r:id="rId5"/>
              </a:rPr>
              <a:t>http://www.flickr.com/photos/andresrueda/3027534098/sizes/o</a:t>
            </a:r>
            <a:r>
              <a:rPr lang="en-US" sz="900" dirty="0" smtClean="0">
                <a:solidFill>
                  <a:schemeClr val="bg1"/>
                </a:solidFill>
                <a:hlinkClick r:id="rId5"/>
              </a:rPr>
              <a:t>/</a:t>
            </a:r>
            <a:endParaRPr lang="en-US" sz="9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WaterTap589759829_d06d39fa42_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799" y="-95250"/>
            <a:ext cx="4666731" cy="7018765"/>
          </a:xfrm>
          <a:prstGeom prst="rect">
            <a:avLst/>
          </a:prstGeom>
        </p:spPr>
      </p:pic>
      <p:pic>
        <p:nvPicPr>
          <p:cNvPr id="17" name="Picture 16" descr="5peakoi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330" y="3522166"/>
            <a:ext cx="4648200" cy="34861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16580" y="445665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ooper Black"/>
                <a:cs typeface="Cooper Black"/>
              </a:rPr>
              <a:t>Water </a:t>
            </a:r>
            <a:endParaRPr lang="en-US" sz="4800" b="1" dirty="0">
              <a:latin typeface="Cooper Black"/>
              <a:cs typeface="Cooper Blac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47021" y="31528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http://www.flickr.com/photos/julien_harneis/589759829/sizes/o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304800"/>
            <a:ext cx="7162801" cy="1295400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 Shift in Response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Saveri Consulting 2010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2133600"/>
            <a:ext cx="4038600" cy="3916363"/>
          </a:xfrm>
          <a:prstGeom prst="rect">
            <a:avLst/>
          </a:prstGeom>
          <a:solidFill>
            <a:schemeClr val="accent4">
              <a:lumMod val="60000"/>
              <a:lumOff val="40000"/>
              <a:alpha val="57000"/>
            </a:schemeClr>
          </a:solidFill>
          <a:ln>
            <a:solidFill>
              <a:schemeClr val="lt1">
                <a:alpha val="41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Future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Pattern Based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Intuitive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Generative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Valid Solutions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Novel Practice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399" y="2133600"/>
            <a:ext cx="3733800" cy="3916363"/>
          </a:xfrm>
          <a:prstGeom prst="rect">
            <a:avLst/>
          </a:prstGeom>
          <a:solidFill>
            <a:schemeClr val="accent4">
              <a:lumMod val="60000"/>
              <a:lumOff val="40000"/>
              <a:alpha val="57000"/>
            </a:schemeClr>
          </a:solidFill>
          <a:ln>
            <a:solidFill>
              <a:schemeClr val="lt1">
                <a:alpha val="41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Past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Fact Based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Analytical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Reductionist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Reliable Solutions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Best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467600" cy="44196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sz="4000" dirty="0" smtClean="0">
                <a:cs typeface="Charcoal CY"/>
              </a:rPr>
              <a:t>Amplified Communities </a:t>
            </a:r>
            <a:r>
              <a:rPr lang="en-US" dirty="0" smtClean="0">
                <a:cs typeface="Charcoal CY"/>
              </a:rPr>
              <a:t/>
            </a:r>
            <a:br>
              <a:rPr lang="en-US" dirty="0" smtClean="0">
                <a:cs typeface="Charcoal CY"/>
              </a:rPr>
            </a:br>
            <a:r>
              <a:rPr lang="en-US" dirty="0" smtClean="0">
                <a:cs typeface="Charcoal CY"/>
              </a:rPr>
              <a:t/>
            </a:r>
            <a:br>
              <a:rPr lang="en-US" dirty="0" smtClean="0">
                <a:cs typeface="Charcoal CY"/>
              </a:rPr>
            </a:br>
            <a:r>
              <a:rPr lang="en-US" dirty="0" smtClean="0">
                <a:solidFill>
                  <a:schemeClr val="accent6"/>
                </a:solidFill>
                <a:cs typeface="Charcoal CY"/>
              </a:rPr>
              <a:t>Use social </a:t>
            </a:r>
            <a:r>
              <a:rPr lang="en-US" dirty="0" smtClean="0">
                <a:solidFill>
                  <a:schemeClr val="accent6"/>
                </a:solidFill>
                <a:cs typeface="Charcoal CY"/>
              </a:rPr>
              <a:t>media…</a:t>
            </a:r>
            <a:br>
              <a:rPr lang="en-US" dirty="0" smtClean="0">
                <a:solidFill>
                  <a:schemeClr val="accent6"/>
                </a:solidFill>
                <a:cs typeface="Charcoal CY"/>
              </a:rPr>
            </a:br>
            <a:r>
              <a:rPr lang="en-US" dirty="0" smtClean="0">
                <a:solidFill>
                  <a:schemeClr val="accent6"/>
                </a:solidFill>
                <a:cs typeface="Charcoal CY"/>
              </a:rPr>
              <a:t/>
            </a:r>
            <a:br>
              <a:rPr lang="en-US" dirty="0" smtClean="0">
                <a:solidFill>
                  <a:schemeClr val="accent6"/>
                </a:solidFill>
                <a:cs typeface="Charcoal CY"/>
              </a:rPr>
            </a:br>
            <a:r>
              <a:rPr lang="en-US" dirty="0" smtClean="0">
                <a:solidFill>
                  <a:schemeClr val="accent6"/>
                </a:solidFill>
                <a:cs typeface="Charcoal CY"/>
              </a:rPr>
              <a:t>…</a:t>
            </a:r>
            <a:r>
              <a:rPr lang="en-US" b="1" dirty="0" smtClean="0">
                <a:solidFill>
                  <a:schemeClr val="accent6"/>
                </a:solidFill>
                <a:cs typeface="Charcoal CY"/>
              </a:rPr>
              <a:t>to </a:t>
            </a:r>
            <a:r>
              <a:rPr lang="en-US" b="1" dirty="0" smtClean="0">
                <a:solidFill>
                  <a:schemeClr val="accent6"/>
                </a:solidFill>
                <a:cs typeface="Charcoal CY"/>
              </a:rPr>
              <a:t>generate new patterns</a:t>
            </a:r>
            <a:r>
              <a:rPr lang="en-US" dirty="0" smtClean="0">
                <a:solidFill>
                  <a:schemeClr val="accent6"/>
                </a:solidFill>
                <a:cs typeface="Charcoal CY"/>
              </a:rPr>
              <a:t>, </a:t>
            </a:r>
            <a:r>
              <a:rPr lang="en-US" b="1" dirty="0" smtClean="0">
                <a:solidFill>
                  <a:schemeClr val="accent6"/>
                </a:solidFill>
                <a:cs typeface="Charcoal CY"/>
              </a:rPr>
              <a:t>reconfigure, and learn</a:t>
            </a:r>
            <a:r>
              <a:rPr lang="en-US" dirty="0" smtClean="0">
                <a:solidFill>
                  <a:schemeClr val="accent6"/>
                </a:solidFill>
                <a:cs typeface="Charcoal CY"/>
              </a:rPr>
              <a:t>. </a:t>
            </a:r>
            <a:br>
              <a:rPr lang="en-US" dirty="0" smtClean="0">
                <a:solidFill>
                  <a:schemeClr val="accent6"/>
                </a:solidFill>
                <a:cs typeface="Charcoal CY"/>
              </a:rPr>
            </a:br>
            <a:endParaRPr lang="en-US" dirty="0">
              <a:solidFill>
                <a:schemeClr val="accent6"/>
              </a:solidFill>
              <a:cs typeface="Marlet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6508377" cy="17526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4000" dirty="0" smtClean="0">
                <a:cs typeface="Charcoal CY"/>
              </a:rPr>
              <a:t>A Culture of Resilience</a:t>
            </a:r>
            <a:r>
              <a:rPr lang="en-US" dirty="0" smtClean="0">
                <a:cs typeface="Charcoal CY"/>
              </a:rPr>
              <a:t/>
            </a:r>
            <a:br>
              <a:rPr lang="en-US" dirty="0" smtClean="0">
                <a:cs typeface="Charcoal CY"/>
              </a:rPr>
            </a:br>
            <a:r>
              <a:rPr lang="en-US" dirty="0" smtClean="0">
                <a:solidFill>
                  <a:schemeClr val="accent6"/>
                </a:solidFill>
                <a:cs typeface="Charcoal CY"/>
              </a:rPr>
              <a:t/>
            </a:r>
            <a:br>
              <a:rPr lang="en-US" dirty="0" smtClean="0">
                <a:solidFill>
                  <a:schemeClr val="accent6"/>
                </a:solidFill>
                <a:cs typeface="Charcoal CY"/>
              </a:rPr>
            </a:br>
            <a:r>
              <a:rPr lang="en-US" b="1" dirty="0" smtClean="0">
                <a:solidFill>
                  <a:schemeClr val="accent6"/>
                </a:solidFill>
                <a:cs typeface="Charcoal CY"/>
              </a:rPr>
              <a:t>Network </a:t>
            </a:r>
            <a:r>
              <a:rPr lang="en-US" b="1" dirty="0" smtClean="0">
                <a:solidFill>
                  <a:schemeClr val="accent6"/>
                </a:solidFill>
                <a:cs typeface="Charcoal CY"/>
              </a:rPr>
              <a:t>Power</a:t>
            </a:r>
            <a:br>
              <a:rPr lang="en-US" b="1" dirty="0" smtClean="0">
                <a:solidFill>
                  <a:schemeClr val="accent6"/>
                </a:solidFill>
                <a:cs typeface="Charcoal CY"/>
              </a:rPr>
            </a:br>
            <a:r>
              <a:rPr lang="en-US" b="1" dirty="0" smtClean="0">
                <a:solidFill>
                  <a:schemeClr val="accent6"/>
                </a:solidFill>
                <a:cs typeface="Charcoal CY"/>
              </a:rPr>
              <a:t>Design </a:t>
            </a:r>
            <a:r>
              <a:rPr lang="en-US" b="1" dirty="0" smtClean="0">
                <a:solidFill>
                  <a:schemeClr val="accent6"/>
                </a:solidFill>
                <a:cs typeface="Charcoal CY"/>
              </a:rPr>
              <a:t>Capital</a:t>
            </a:r>
            <a:br>
              <a:rPr lang="en-US" b="1" dirty="0" smtClean="0">
                <a:solidFill>
                  <a:schemeClr val="accent6"/>
                </a:solidFill>
                <a:cs typeface="Charcoal CY"/>
              </a:rPr>
            </a:br>
            <a:r>
              <a:rPr lang="en-US" b="1" dirty="0" smtClean="0">
                <a:solidFill>
                  <a:schemeClr val="accent6"/>
                </a:solidFill>
                <a:cs typeface="Charcoal CY"/>
              </a:rPr>
              <a:t>Transformation Outlook</a:t>
            </a:r>
            <a:endParaRPr lang="en-US" b="1" dirty="0">
              <a:solidFill>
                <a:schemeClr val="accent6"/>
              </a:solidFill>
              <a:cs typeface="Marlet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162800" cy="3352800"/>
          </a:xfrm>
        </p:spPr>
        <p:txBody>
          <a:bodyPr/>
          <a:lstStyle/>
          <a:p>
            <a:r>
              <a:rPr lang="en-US" sz="4000" dirty="0" smtClean="0">
                <a:cs typeface="Charcoal CY"/>
              </a:rPr>
              <a:t>Network Power</a:t>
            </a:r>
            <a:r>
              <a:rPr lang="en-US" dirty="0" smtClean="0">
                <a:cs typeface="Charcoal CY"/>
              </a:rPr>
              <a:t/>
            </a:r>
            <a:br>
              <a:rPr lang="en-US" dirty="0" smtClean="0">
                <a:cs typeface="Charcoal CY"/>
              </a:rPr>
            </a:br>
            <a:r>
              <a:rPr lang="en-US" dirty="0" smtClean="0">
                <a:solidFill>
                  <a:schemeClr val="accent6"/>
                </a:solidFill>
                <a:cs typeface="Charcoal CY"/>
              </a:rPr>
              <a:t/>
            </a:r>
            <a:br>
              <a:rPr lang="en-US" dirty="0" smtClean="0">
                <a:solidFill>
                  <a:schemeClr val="accent6"/>
                </a:solidFill>
                <a:cs typeface="Charcoal CY"/>
              </a:rPr>
            </a:br>
            <a:r>
              <a:rPr lang="en-US" dirty="0" smtClean="0">
                <a:solidFill>
                  <a:schemeClr val="accent6"/>
                </a:solidFill>
                <a:cs typeface="Charcoal CY"/>
              </a:rPr>
              <a:t>Ability to use social media to coordinate people, resources, and information </a:t>
            </a:r>
            <a:r>
              <a:rPr lang="en-US" b="1" dirty="0" smtClean="0">
                <a:solidFill>
                  <a:schemeClr val="accent6"/>
                </a:solidFill>
                <a:cs typeface="Charcoal CY"/>
              </a:rPr>
              <a:t>to catalyze group action</a:t>
            </a:r>
            <a:r>
              <a:rPr lang="en-US" dirty="0" smtClean="0">
                <a:solidFill>
                  <a:schemeClr val="accent6"/>
                </a:solidFill>
                <a:cs typeface="Charcoal CY"/>
              </a:rPr>
              <a:t>.</a:t>
            </a:r>
            <a:endParaRPr lang="en-US" dirty="0">
              <a:solidFill>
                <a:schemeClr val="accent6"/>
              </a:solidFill>
              <a:cs typeface="Marlet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447799"/>
          </a:xfrm>
        </p:spPr>
        <p:txBody>
          <a:bodyPr/>
          <a:lstStyle/>
          <a:p>
            <a:r>
              <a:rPr lang="en-US" sz="4000" dirty="0" smtClean="0">
                <a:cs typeface="Charcoal CY"/>
              </a:rPr>
              <a:t>Sources of</a:t>
            </a:r>
            <a:r>
              <a:rPr lang="en-US" sz="4000" dirty="0" smtClean="0">
                <a:cs typeface="Charcoal CY"/>
              </a:rPr>
              <a:t> Power</a:t>
            </a:r>
            <a:endParaRPr lang="en-US" sz="2800" dirty="0">
              <a:solidFill>
                <a:schemeClr val="accent6"/>
              </a:solidFill>
              <a:cs typeface="Marlet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8912"/>
            <a:ext cx="6007100" cy="365125"/>
          </a:xfrm>
        </p:spPr>
        <p:txBody>
          <a:bodyPr/>
          <a:lstStyle/>
          <a:p>
            <a:r>
              <a:rPr lang="en-US" dirty="0" smtClean="0"/>
              <a:t>Saveri Consulting 2010</a:t>
            </a:r>
            <a:endParaRPr lang="en-US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2357761"/>
          <a:ext cx="9144000" cy="4181151"/>
        </p:xfrm>
        <a:graphic>
          <a:graphicData uri="http://schemas.openxmlformats.org/presentationml/2006/ole">
            <p:oleObj spid="_x0000_s46082" name="Document" r:id="rId4" imgW="5486400" imgH="2413000" progId="Word.Document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2357761"/>
            <a:ext cx="121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Content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2357761"/>
            <a:ext cx="1528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Facilitation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2325495"/>
            <a:ext cx="1697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Transactions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010400" cy="3581400"/>
          </a:xfrm>
        </p:spPr>
        <p:txBody>
          <a:bodyPr/>
          <a:lstStyle/>
          <a:p>
            <a:r>
              <a:rPr lang="en-US" sz="4000" dirty="0" smtClean="0">
                <a:cs typeface="Charcoal CY"/>
              </a:rPr>
              <a:t>Design Capital</a:t>
            </a:r>
            <a:r>
              <a:rPr lang="en-US" dirty="0" smtClean="0">
                <a:cs typeface="Charcoal CY"/>
              </a:rPr>
              <a:t/>
            </a:r>
            <a:br>
              <a:rPr lang="en-US" dirty="0" smtClean="0">
                <a:cs typeface="Charcoal CY"/>
              </a:rPr>
            </a:br>
            <a:r>
              <a:rPr lang="en-US" dirty="0" smtClean="0">
                <a:solidFill>
                  <a:schemeClr val="accent6"/>
                </a:solidFill>
                <a:cs typeface="Charcoal CY"/>
              </a:rPr>
              <a:t/>
            </a:r>
            <a:br>
              <a:rPr lang="en-US" dirty="0" smtClean="0">
                <a:solidFill>
                  <a:schemeClr val="accent6"/>
                </a:solidFill>
                <a:cs typeface="Charcoal CY"/>
              </a:rPr>
            </a:br>
            <a:r>
              <a:rPr lang="en-US" dirty="0" smtClean="0">
                <a:solidFill>
                  <a:schemeClr val="accent6"/>
                </a:solidFill>
                <a:cs typeface="Charcoal CY"/>
              </a:rPr>
              <a:t>Practices and relationships that enable </a:t>
            </a:r>
            <a:r>
              <a:rPr lang="en-US" b="1" dirty="0" smtClean="0">
                <a:solidFill>
                  <a:schemeClr val="accent6"/>
                </a:solidFill>
                <a:cs typeface="Charcoal CY"/>
              </a:rPr>
              <a:t>human-focused, system-wide problem solving</a:t>
            </a:r>
            <a:r>
              <a:rPr lang="en-US" dirty="0" smtClean="0">
                <a:solidFill>
                  <a:schemeClr val="accent6"/>
                </a:solidFill>
                <a:cs typeface="Charcoal CY"/>
              </a:rPr>
              <a:t>.</a:t>
            </a:r>
            <a:br>
              <a:rPr lang="en-US" dirty="0" smtClean="0">
                <a:solidFill>
                  <a:schemeClr val="accent6"/>
                </a:solidFill>
                <a:cs typeface="Charcoal CY"/>
              </a:rPr>
            </a:br>
            <a:endParaRPr lang="en-US" dirty="0">
              <a:solidFill>
                <a:schemeClr val="accent6"/>
              </a:solidFill>
              <a:cs typeface="Marlet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Saveri Consulting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3905</TotalTime>
  <Words>666</Words>
  <Application>Microsoft Macintosh PowerPoint</Application>
  <PresentationFormat>On-screen Show (4:3)</PresentationFormat>
  <Paragraphs>118</Paragraphs>
  <Slides>17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Plaza</vt:lpstr>
      <vt:lpstr>Macintosh HD:Users:asaveri:Documents:Michigan State Open Economy:MSU Meeting Notes K.Walker3-21-10.docx!OLE_LINK1</vt:lpstr>
      <vt:lpstr>Amplified Leicester  and the  Resilience Imperative</vt:lpstr>
      <vt:lpstr> </vt:lpstr>
      <vt:lpstr>Slide 2</vt:lpstr>
      <vt:lpstr>A Shift in Response Tools</vt:lpstr>
      <vt:lpstr>Amplified Communities   Use social media…  …to generate new patterns, reconfigure, and learn.  </vt:lpstr>
      <vt:lpstr>A Culture of Resilience  Network Power Design Capital Transformation Outlook</vt:lpstr>
      <vt:lpstr>Network Power  Ability to use social media to coordinate people, resources, and information to catalyze group action.</vt:lpstr>
      <vt:lpstr>Sources of Power</vt:lpstr>
      <vt:lpstr>Design Capital  Practices and relationships that enable human-focused, system-wide problem solving. </vt:lpstr>
      <vt:lpstr>Slide 9</vt:lpstr>
      <vt:lpstr>Transformation Outlook  A growth mindset for engaging with change and a mythology of interdependence. </vt:lpstr>
      <vt:lpstr>      Mindsets  Frame Interpretation  Carol Dweck – Stanford University</vt:lpstr>
      <vt:lpstr>        Failure:  An Action not Identity</vt:lpstr>
      <vt:lpstr>        Reveal the work of change</vt:lpstr>
      <vt:lpstr>A Mythology  of Interdependence</vt:lpstr>
      <vt:lpstr>        Role for Social Media</vt:lpstr>
      <vt:lpstr>Amplified Leicester 2010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of Future Forces Affecting Education</dc:title>
  <dc:creator>Andrea Saveri</dc:creator>
  <cp:lastModifiedBy>Andrea Saveri</cp:lastModifiedBy>
  <cp:revision>75</cp:revision>
  <cp:lastPrinted>2010-04-12T18:39:45Z</cp:lastPrinted>
  <dcterms:created xsi:type="dcterms:W3CDTF">2010-04-12T22:30:42Z</dcterms:created>
  <dcterms:modified xsi:type="dcterms:W3CDTF">2010-04-12T23:42:43Z</dcterms:modified>
</cp:coreProperties>
</file>