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Default Extension="pict" ContentType="image/pict"/>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Default Extension="vml" ContentType="application/vnd.openxmlformats-officedocument.vmlDrawing"/>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3"/>
  </p:notesMasterIdLst>
  <p:handoutMasterIdLst>
    <p:handoutMasterId r:id="rId24"/>
  </p:handoutMasterIdLst>
  <p:sldIdLst>
    <p:sldId id="272" r:id="rId2"/>
    <p:sldId id="262" r:id="rId3"/>
    <p:sldId id="271" r:id="rId4"/>
    <p:sldId id="270" r:id="rId5"/>
    <p:sldId id="261" r:id="rId6"/>
    <p:sldId id="257" r:id="rId7"/>
    <p:sldId id="278" r:id="rId8"/>
    <p:sldId id="282" r:id="rId9"/>
    <p:sldId id="283" r:id="rId10"/>
    <p:sldId id="284" r:id="rId11"/>
    <p:sldId id="281" r:id="rId12"/>
    <p:sldId id="256" r:id="rId13"/>
    <p:sldId id="280" r:id="rId14"/>
    <p:sldId id="277" r:id="rId15"/>
    <p:sldId id="292" r:id="rId16"/>
    <p:sldId id="275" r:id="rId17"/>
    <p:sldId id="289" r:id="rId18"/>
    <p:sldId id="291" r:id="rId19"/>
    <p:sldId id="258" r:id="rId20"/>
    <p:sldId id="293" r:id="rId21"/>
    <p:sldId id="29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54577" autoAdjust="0"/>
  </p:normalViewPr>
  <p:slideViewPr>
    <p:cSldViewPr snapToGrid="0" snapToObjects="1">
      <p:cViewPr varScale="1">
        <p:scale>
          <a:sx n="63" d="100"/>
          <a:sy n="63" d="100"/>
        </p:scale>
        <p:origin x="-219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5ED905-3B57-FD42-B676-B7EB1A4037E2}" type="datetimeFigureOut">
              <a:rPr lang="en-US" smtClean="0"/>
              <a:pPr/>
              <a:t>7/15/14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A0C548-2E1B-BE4C-8336-CC249FA3108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93E36-2552-9347-9BF9-DFDB9EA8C124}" type="datetimeFigureOut">
              <a:rPr lang="en-US" smtClean="0"/>
              <a:pPr/>
              <a:t>7/15/14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307640-6B61-3A45-B4C7-93EF5D337D7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e.com/nrn/journal/v8/n9/abs/nrn2213.html%23a1" TargetMode="External"/><Relationship Id="rId4" Type="http://schemas.openxmlformats.org/officeDocument/2006/relationships/hyperlink" Target="http://www.nature.com/nrn/journal/v8/n9/abs/nrn2213.html%23a2" TargetMode="External"/><Relationship Id="rId5" Type="http://schemas.openxmlformats.org/officeDocument/2006/relationships/hyperlink" Target="http://www.nature.com/nrn/journal/v8/n9/authors/nrn2213.html"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Call from Alex:  first question, how long is your future?  2020 is only 6-7</a:t>
            </a:r>
            <a:r>
              <a:rPr lang="en-US" baseline="0" dirty="0" smtClean="0"/>
              <a:t> years away.  What kind of perspective does that give us?  What kind of issues?  Solutions?</a:t>
            </a:r>
          </a:p>
          <a:p>
            <a:endParaRPr lang="en-US" baseline="0" dirty="0" smtClean="0"/>
          </a:p>
          <a:p>
            <a:r>
              <a:rPr lang="en-US" baseline="0" dirty="0" err="1" smtClean="0"/>
              <a:t>Peet’s</a:t>
            </a:r>
            <a:r>
              <a:rPr lang="en-US" baseline="0" dirty="0" smtClean="0"/>
              <a:t> Coffee experience:  “You’ll have to wait.”  “How long?”  “90 seconds”  Expectation of immediacy, quick cause and effect.  And it is exactly the separation of cause and effect that makes our most pressing challenges so complex.</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the food system</a:t>
            </a:r>
          </a:p>
          <a:p>
            <a:r>
              <a:rPr lang="en-US" dirty="0" smtClean="0"/>
              <a:t>Process of human evolution created</a:t>
            </a:r>
            <a:r>
              <a:rPr lang="en-US" baseline="0" dirty="0" smtClean="0"/>
              <a:t> an equilibrium in our bodies for the amount of calories we need and the level of activity that we do</a:t>
            </a:r>
            <a:endParaRPr lang="en-US" dirty="0" smtClean="0"/>
          </a:p>
          <a:p>
            <a:r>
              <a:rPr lang="en-US" dirty="0" smtClean="0"/>
              <a:t>Commerce</a:t>
            </a:r>
            <a:r>
              <a:rPr lang="en-US" baseline="0" dirty="0" smtClean="0"/>
              <a:t> and infrastructure layers have aligned to create a food system that is destructive to our health and to natural resources – depleting energy, soil, water intensive</a:t>
            </a:r>
          </a:p>
          <a:p>
            <a:endParaRPr lang="en-US" baseline="0" dirty="0" smtClean="0"/>
          </a:p>
          <a:p>
            <a:r>
              <a:rPr lang="en-US" baseline="0" dirty="0" smtClean="0"/>
              <a:t> </a:t>
            </a:r>
            <a:r>
              <a:rPr lang="en-US" dirty="0" smtClean="0"/>
              <a:t>“The End of Overeating,” Dr. Kessler finds</a:t>
            </a:r>
            <a:r>
              <a:rPr lang="en-US" baseline="0" dirty="0" smtClean="0"/>
              <a:t> the </a:t>
            </a:r>
            <a:r>
              <a:rPr lang="en-US" dirty="0" smtClean="0"/>
              <a:t>food industry</a:t>
            </a:r>
            <a:r>
              <a:rPr lang="en-US" baseline="0" dirty="0" smtClean="0"/>
              <a:t> </a:t>
            </a:r>
            <a:r>
              <a:rPr lang="en-US" dirty="0" smtClean="0"/>
              <a:t>has combined and created foods in a way that taps into our brain circuitry and stimulates our desire for more</a:t>
            </a:r>
          </a:p>
          <a:p>
            <a:endParaRPr lang="en-US" dirty="0" smtClean="0"/>
          </a:p>
          <a:p>
            <a:r>
              <a:rPr lang="en-US" b="1" dirty="0" smtClean="0"/>
              <a:t>Foods rich in sugar and fat are relatively recent arrivals on the food landscape</a:t>
            </a:r>
            <a:endParaRPr lang="en-US" dirty="0" smtClean="0"/>
          </a:p>
          <a:p>
            <a:endParaRPr lang="en-US" dirty="0" smtClean="0"/>
          </a:p>
          <a:p>
            <a:r>
              <a:rPr lang="en-US" dirty="0" smtClean="0"/>
              <a:t>by combining fats, sugar and salt in innumerable ways, food makers have essentially tapped into the brain’s reward system, creating a feedback loop that stimulates our desire to eat and leaves us wanting more and more even when we’re full.</a:t>
            </a:r>
          </a:p>
          <a:p>
            <a:endParaRPr lang="en-US" dirty="0" smtClean="0"/>
          </a:p>
          <a:p>
            <a:r>
              <a:rPr lang="en-US" dirty="0" smtClean="0"/>
              <a:t>“hyper-palatable food that requires little chewing and goes down easily,” biological challenge made more difficult by the over-stimulating food environment that surrounds us.</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Climate is nature coming up to hit us. The question I’m asking as an ecologist and an environmentalist these days is: </a:t>
            </a:r>
            <a:r>
              <a:rPr lang="en-US" i="1" dirty="0" smtClean="0"/>
              <a:t>Can democracy handle climate change?</a:t>
            </a:r>
          </a:p>
          <a:p>
            <a:endParaRPr lang="en-US" i="1" dirty="0" smtClean="0"/>
          </a:p>
          <a:p>
            <a:r>
              <a:rPr lang="en-US" dirty="0" smtClean="0"/>
              <a:t>thought of it visually, as a shuffle of the layers — the implication being that the </a:t>
            </a:r>
            <a:r>
              <a:rPr lang="en-US" i="1" dirty="0" smtClean="0"/>
              <a:t>pace</a:t>
            </a:r>
            <a:r>
              <a:rPr lang="en-US" dirty="0" smtClean="0"/>
              <a:t> of nature’s change starts to move faster than that of governance.</a:t>
            </a:r>
          </a:p>
          <a:p>
            <a:endParaRPr lang="en-US" dirty="0" smtClean="0"/>
          </a:p>
          <a:p>
            <a:r>
              <a:rPr lang="en-US" dirty="0" smtClean="0"/>
              <a:t>Benjamin</a:t>
            </a:r>
            <a:r>
              <a:rPr lang="en-US" baseline="0" dirty="0" smtClean="0"/>
              <a:t> Barber:  If Mayor’s Ruled the World</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is to develop and exercise our long now thinking.</a:t>
            </a:r>
          </a:p>
          <a:p>
            <a:endParaRPr lang="en-US" dirty="0" smtClean="0"/>
          </a:p>
          <a:p>
            <a:r>
              <a:rPr lang="en-US" dirty="0" smtClean="0"/>
              <a:t>Working</a:t>
            </a:r>
            <a:r>
              <a:rPr lang="en-US" baseline="0" dirty="0" smtClean="0"/>
              <a:t> with Dr. Lonny Brooks in the Department of Communications and Media to develop lessons to help students think long term, ask long questions, not be scared of exploring the long term future.  Prevent Temporal Exhaustion.</a:t>
            </a:r>
            <a:endParaRPr lang="en-US" dirty="0" smtClean="0"/>
          </a:p>
          <a:p>
            <a:endParaRPr lang="en-US" dirty="0" smtClean="0"/>
          </a:p>
          <a:p>
            <a:r>
              <a:rPr lang="en-US" dirty="0" smtClean="0"/>
              <a:t>Think about the past 10,000 like</a:t>
            </a:r>
            <a:r>
              <a:rPr lang="en-US" baseline="0" dirty="0" smtClean="0"/>
              <a:t> we think about last week and think about the next 10,000 years like it is next week.</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How to set</a:t>
            </a:r>
            <a:r>
              <a:rPr lang="en-US" sz="1200" kern="1200" baseline="0" dirty="0" smtClean="0">
                <a:solidFill>
                  <a:schemeClr val="tx1"/>
                </a:solidFill>
                <a:latin typeface="+mn-lt"/>
                <a:ea typeface="+mn-ea"/>
                <a:cs typeface="+mn-cs"/>
              </a:rPr>
              <a:t> up the class to think about the long term future, ask questions and explore pace layers.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2015 a group of neuroscientists, molecular scientists, and social researchers launch IDBIO, a design firm for Identity and Bio-Power. Taking cues from the leading design firm IDEO, they </a:t>
            </a:r>
            <a:r>
              <a:rPr lang="en-US" sz="1200" b="1" kern="1200" dirty="0" smtClean="0">
                <a:solidFill>
                  <a:schemeClr val="tx1"/>
                </a:solidFill>
                <a:latin typeface="+mn-lt"/>
                <a:ea typeface="+mn-ea"/>
                <a:cs typeface="+mn-cs"/>
              </a:rPr>
              <a:t>explore and prototype the radical redesign of being human</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Their innovation portfolio focuses on solutions for </a:t>
            </a:r>
          </a:p>
          <a:p>
            <a:r>
              <a:rPr lang="en-US" sz="1200" b="1" kern="1200" dirty="0" smtClean="0">
                <a:solidFill>
                  <a:schemeClr val="tx1"/>
                </a:solidFill>
                <a:latin typeface="+mn-lt"/>
                <a:ea typeface="+mn-ea"/>
                <a:cs typeface="+mn-cs"/>
              </a:rPr>
              <a:t>cognitive optimization </a:t>
            </a:r>
            <a:r>
              <a:rPr lang="en-US" sz="1200" kern="1200" dirty="0" smtClean="0">
                <a:solidFill>
                  <a:schemeClr val="tx1"/>
                </a:solidFill>
                <a:latin typeface="+mn-lt"/>
                <a:ea typeface="+mn-ea"/>
                <a:cs typeface="+mn-cs"/>
              </a:rPr>
              <a:t>(ranging from cognitive prosthetics to </a:t>
            </a:r>
            <a:r>
              <a:rPr lang="en-US" sz="1200" kern="1200" dirty="0" err="1" smtClean="0">
                <a:solidFill>
                  <a:schemeClr val="tx1"/>
                </a:solidFill>
                <a:latin typeface="+mn-lt"/>
                <a:ea typeface="+mn-ea"/>
                <a:cs typeface="+mn-cs"/>
              </a:rPr>
              <a:t>cognaceuticals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physical super-performance</a:t>
            </a:r>
            <a:r>
              <a:rPr lang="en-US" sz="1200" kern="1200" dirty="0" smtClean="0">
                <a:solidFill>
                  <a:schemeClr val="tx1"/>
                </a:solidFill>
                <a:latin typeface="+mn-lt"/>
                <a:ea typeface="+mn-ea"/>
                <a:cs typeface="+mn-cs"/>
              </a:rPr>
              <a:t> – suite of exoskeleton</a:t>
            </a:r>
            <a:r>
              <a:rPr lang="en-US" sz="1200" kern="1200" baseline="0" dirty="0" smtClean="0">
                <a:solidFill>
                  <a:schemeClr val="tx1"/>
                </a:solidFill>
                <a:latin typeface="+mn-lt"/>
                <a:ea typeface="+mn-ea"/>
                <a:cs typeface="+mn-cs"/>
              </a:rPr>
              <a:t> offerings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gender design</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They know that many of their products are edgy and may not be ready for prime time in Des Moines or Wichita, despite early success in early adopter markets in the San Francisco Bay Area, New York City, Tokyo, and Sao Paulo.  They are tasked to think 100 years in the future about the long-term implications of their bio-innovation innovation portfolio.</a:t>
            </a:r>
            <a:r>
              <a:rPr lang="en-US" dirty="0" smtClean="0"/>
              <a:t> </a:t>
            </a:r>
          </a:p>
          <a:p>
            <a:endParaRPr lang="en-US" dirty="0" smtClean="0"/>
          </a:p>
          <a:p>
            <a:r>
              <a:rPr lang="en-US" dirty="0" smtClean="0"/>
              <a:t>http://</a:t>
            </a:r>
            <a:r>
              <a:rPr lang="en-US" dirty="0" err="1" smtClean="0"/>
              <a:t>www.digitaltrends.com</a:t>
            </a:r>
            <a:r>
              <a:rPr lang="en-US" dirty="0" smtClean="0"/>
              <a:t>  Kawasaki Robotic Exoskeleton</a:t>
            </a:r>
          </a:p>
          <a:p>
            <a:r>
              <a:rPr lang="en-US" dirty="0" err="1" smtClean="0"/>
              <a:t>Cyberdyne</a:t>
            </a:r>
            <a:r>
              <a:rPr lang="en-US" dirty="0" smtClean="0"/>
              <a:t> employees wearing the robot-suit HAL (Hybrid Assistive Limb)</a:t>
            </a:r>
          </a:p>
          <a:p>
            <a:r>
              <a:rPr lang="en-US" dirty="0" smtClean="0"/>
              <a:t>Lockheed Martin XOS exoskeleton – speed and endurance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 recent strategy meeting, </a:t>
            </a:r>
            <a:r>
              <a:rPr lang="en-US" sz="1200" kern="1200" dirty="0" err="1" smtClean="0">
                <a:solidFill>
                  <a:schemeClr val="tx1"/>
                </a:solidFill>
                <a:latin typeface="+mn-lt"/>
                <a:ea typeface="+mn-ea"/>
                <a:cs typeface="+mn-cs"/>
              </a:rPr>
              <a:t>IDBIO’s</a:t>
            </a:r>
            <a:r>
              <a:rPr lang="en-US" sz="1200" kern="1200" dirty="0" smtClean="0">
                <a:solidFill>
                  <a:schemeClr val="tx1"/>
                </a:solidFill>
                <a:latin typeface="+mn-lt"/>
                <a:ea typeface="+mn-ea"/>
                <a:cs typeface="+mn-cs"/>
              </a:rPr>
              <a:t> Director of User Experience shared a key insight that all of their product groups would have profound impact on gender roles—both biologically designed and socially constructed.  This was both a challenge and opportunity for IDBIO.  Get it right and they could shape the new platform for gender experience and identity globally.  Conversely, they could help usher in a new world of gender sabotage, inequity, and new forms of gender discrimination.</a:t>
            </a:r>
          </a:p>
          <a:p>
            <a:r>
              <a:rPr lang="en-US" sz="1200" kern="1200" dirty="0" smtClean="0">
                <a:solidFill>
                  <a:schemeClr val="tx1"/>
                </a:solidFill>
                <a:latin typeface="+mn-lt"/>
                <a:ea typeface="+mn-ea"/>
                <a:cs typeface="+mn-cs"/>
              </a:rPr>
              <a:t>A core principle of </a:t>
            </a:r>
            <a:r>
              <a:rPr lang="en-US" sz="1200" kern="1200" dirty="0" err="1" smtClean="0">
                <a:solidFill>
                  <a:schemeClr val="tx1"/>
                </a:solidFill>
                <a:latin typeface="+mn-lt"/>
                <a:ea typeface="+mn-ea"/>
                <a:cs typeface="+mn-cs"/>
              </a:rPr>
              <a:t>IDBIO’s</a:t>
            </a:r>
            <a:r>
              <a:rPr lang="en-US" sz="1200" kern="1200" dirty="0" smtClean="0">
                <a:solidFill>
                  <a:schemeClr val="tx1"/>
                </a:solidFill>
                <a:latin typeface="+mn-lt"/>
                <a:ea typeface="+mn-ea"/>
                <a:cs typeface="+mn-cs"/>
              </a:rPr>
              <a:t> creative process is extreme provocation – drop any and all assumptions and imagine unthinkable possibilities.  To help them think about the very long term implications of their product groups they decided to team up with Hollywood </a:t>
            </a:r>
            <a:r>
              <a:rPr lang="en-US" sz="1200" kern="1200" dirty="0" err="1" smtClean="0">
                <a:solidFill>
                  <a:schemeClr val="tx1"/>
                </a:solidFill>
                <a:latin typeface="+mn-lt"/>
                <a:ea typeface="+mn-ea"/>
                <a:cs typeface="+mn-cs"/>
              </a:rPr>
              <a:t>transmedia</a:t>
            </a:r>
            <a:r>
              <a:rPr lang="en-US" sz="1200" kern="1200" dirty="0" smtClean="0">
                <a:solidFill>
                  <a:schemeClr val="tx1"/>
                </a:solidFill>
                <a:latin typeface="+mn-lt"/>
                <a:ea typeface="+mn-ea"/>
                <a:cs typeface="+mn-cs"/>
              </a:rPr>
              <a:t> producers and create </a:t>
            </a:r>
            <a:r>
              <a:rPr lang="en-US" sz="1200" i="1" kern="1200" dirty="0" smtClean="0">
                <a:solidFill>
                  <a:schemeClr val="tx1"/>
                </a:solidFill>
                <a:latin typeface="+mn-lt"/>
                <a:ea typeface="+mn-ea"/>
                <a:cs typeface="+mn-cs"/>
              </a:rPr>
              <a:t>Gendered Lives 2112</a:t>
            </a:r>
            <a:r>
              <a:rPr lang="en-US" sz="1200" kern="1200" dirty="0" smtClean="0">
                <a:solidFill>
                  <a:schemeClr val="tx1"/>
                </a:solidFill>
                <a:latin typeface="+mn-lt"/>
                <a:ea typeface="+mn-ea"/>
                <a:cs typeface="+mn-cs"/>
              </a:rPr>
              <a:t> a reality program in which a town in the U.S. adopts a suite of bio-innovations that dramatically change their human capacities and gender identification.  The </a:t>
            </a:r>
            <a:r>
              <a:rPr lang="en-US" sz="1200" i="1" kern="1200" dirty="0" smtClean="0">
                <a:solidFill>
                  <a:schemeClr val="tx1"/>
                </a:solidFill>
                <a:latin typeface="+mn-lt"/>
                <a:ea typeface="+mn-ea"/>
                <a:cs typeface="+mn-cs"/>
              </a:rPr>
              <a:t>GL2112 town</a:t>
            </a:r>
            <a:r>
              <a:rPr lang="en-US" sz="1200" kern="1200" dirty="0" smtClean="0">
                <a:solidFill>
                  <a:schemeClr val="tx1"/>
                </a:solidFill>
                <a:latin typeface="+mn-lt"/>
                <a:ea typeface="+mn-ea"/>
                <a:cs typeface="+mn-cs"/>
              </a:rPr>
              <a:t> will provide a look at daily life with super-human capacities and flexible gender identity through the lens of social roles.</a:t>
            </a:r>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what we gave the class:  READ IT</a:t>
            </a:r>
          </a:p>
          <a:p>
            <a:r>
              <a:rPr lang="en-US" sz="1200" kern="1200" baseline="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IDBIO’s</a:t>
            </a:r>
            <a:r>
              <a:rPr lang="en-US" sz="1200" kern="1200" dirty="0" smtClean="0">
                <a:solidFill>
                  <a:schemeClr val="tx1"/>
                </a:solidFill>
                <a:latin typeface="+mn-lt"/>
                <a:ea typeface="+mn-ea"/>
                <a:cs typeface="+mn-cs"/>
              </a:rPr>
              <a:t> Director of User Experience shared a key insight that all of their product groups would have profound impact on gender roles—both biologically designed and socially constructed.  This was both a challenge and opportunity for IDBIO.  Get it right and they could shape the new platform for gender experience and identity globally.  Conversely, they could help usher in a new world of gender sabotage, inequity, and new forms of gender discrimination.</a:t>
            </a:r>
          </a:p>
          <a:p>
            <a:r>
              <a:rPr lang="en-US" sz="1200" kern="1200" dirty="0" smtClean="0">
                <a:solidFill>
                  <a:schemeClr val="tx1"/>
                </a:solidFill>
                <a:latin typeface="+mn-lt"/>
                <a:ea typeface="+mn-ea"/>
                <a:cs typeface="+mn-cs"/>
              </a:rPr>
              <a:t>A core principle of </a:t>
            </a:r>
            <a:r>
              <a:rPr lang="en-US" sz="1200" kern="1200" dirty="0" err="1" smtClean="0">
                <a:solidFill>
                  <a:schemeClr val="tx1"/>
                </a:solidFill>
                <a:latin typeface="+mn-lt"/>
                <a:ea typeface="+mn-ea"/>
                <a:cs typeface="+mn-cs"/>
              </a:rPr>
              <a:t>IDBIO’s</a:t>
            </a:r>
            <a:r>
              <a:rPr lang="en-US" sz="1200" kern="1200" dirty="0" smtClean="0">
                <a:solidFill>
                  <a:schemeClr val="tx1"/>
                </a:solidFill>
                <a:latin typeface="+mn-lt"/>
                <a:ea typeface="+mn-ea"/>
                <a:cs typeface="+mn-cs"/>
              </a:rPr>
              <a:t> creative process is extreme provocation – drop any and all assumptions and imagine unthinkable possibilities.  To help them think about the very long term implications of their product groups they decided to team up with Hollywood </a:t>
            </a:r>
            <a:r>
              <a:rPr lang="en-US" sz="1200" kern="1200" dirty="0" err="1" smtClean="0">
                <a:solidFill>
                  <a:schemeClr val="tx1"/>
                </a:solidFill>
                <a:latin typeface="+mn-lt"/>
                <a:ea typeface="+mn-ea"/>
                <a:cs typeface="+mn-cs"/>
              </a:rPr>
              <a:t>transmedia</a:t>
            </a:r>
            <a:r>
              <a:rPr lang="en-US" sz="1200" kern="1200" dirty="0" smtClean="0">
                <a:solidFill>
                  <a:schemeClr val="tx1"/>
                </a:solidFill>
                <a:latin typeface="+mn-lt"/>
                <a:ea typeface="+mn-ea"/>
                <a:cs typeface="+mn-cs"/>
              </a:rPr>
              <a:t> producers and create </a:t>
            </a:r>
            <a:r>
              <a:rPr lang="en-US" sz="1200" i="1" kern="1200" dirty="0" smtClean="0">
                <a:solidFill>
                  <a:schemeClr val="tx1"/>
                </a:solidFill>
                <a:latin typeface="+mn-lt"/>
                <a:ea typeface="+mn-ea"/>
                <a:cs typeface="+mn-cs"/>
              </a:rPr>
              <a:t>Gendered Lives 2112</a:t>
            </a:r>
            <a:r>
              <a:rPr lang="en-US" sz="1200" kern="1200" dirty="0" smtClean="0">
                <a:solidFill>
                  <a:schemeClr val="tx1"/>
                </a:solidFill>
                <a:latin typeface="+mn-lt"/>
                <a:ea typeface="+mn-ea"/>
                <a:cs typeface="+mn-cs"/>
              </a:rPr>
              <a:t> a reality program in which a town in the U.S. adopts a suite of bio-innovations that dramatically change their human capacities and gender identification.  The </a:t>
            </a:r>
            <a:r>
              <a:rPr lang="en-US" sz="1200" i="1" kern="1200" dirty="0" smtClean="0">
                <a:solidFill>
                  <a:schemeClr val="tx1"/>
                </a:solidFill>
                <a:latin typeface="+mn-lt"/>
                <a:ea typeface="+mn-ea"/>
                <a:cs typeface="+mn-cs"/>
              </a:rPr>
              <a:t>GL2112 town</a:t>
            </a:r>
            <a:r>
              <a:rPr lang="en-US" sz="1200" kern="1200" dirty="0" smtClean="0">
                <a:solidFill>
                  <a:schemeClr val="tx1"/>
                </a:solidFill>
                <a:latin typeface="+mn-lt"/>
                <a:ea typeface="+mn-ea"/>
                <a:cs typeface="+mn-cs"/>
              </a:rPr>
              <a:t> will provide a look at daily life with super-human capacities and flexible gender identity through the lens of social roles.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307640-6B61-3A45-B4C7-93EF5D337D73}"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do we get to design </a:t>
            </a:r>
            <a:r>
              <a:rPr lang="en-US" dirty="0" smtClean="0"/>
              <a:t>- Three waves of bio-innovation for human potential and identity</a:t>
            </a:r>
          </a:p>
          <a:p>
            <a:r>
              <a:rPr lang="en-US" dirty="0" smtClean="0"/>
              <a:t>First phases are situated more in the infrastructure layer of science,</a:t>
            </a:r>
            <a:r>
              <a:rPr lang="en-US" baseline="0" dirty="0" smtClean="0"/>
              <a:t> </a:t>
            </a:r>
            <a:r>
              <a:rPr lang="en-US" dirty="0" smtClean="0"/>
              <a:t>medicine – in making up for human deficiencies, and in the governance layer</a:t>
            </a:r>
            <a:r>
              <a:rPr lang="en-US" baseline="0" dirty="0" smtClean="0"/>
              <a:t> – military.</a:t>
            </a:r>
          </a:p>
          <a:p>
            <a:endParaRPr lang="en-US" baseline="0" dirty="0" smtClean="0"/>
          </a:p>
          <a:p>
            <a:r>
              <a:rPr lang="en-US" baseline="0" dirty="0" smtClean="0"/>
              <a:t>This leads to further developments of the technology and affordability</a:t>
            </a:r>
          </a:p>
          <a:p>
            <a:r>
              <a:rPr lang="en-US" baseline="0" dirty="0" smtClean="0"/>
              <a:t>The design phase takes off when it reaches the market phase and intersects with fashion – that is when it starts to challenge gender roles.</a:t>
            </a:r>
          </a:p>
          <a:p>
            <a:endParaRPr lang="en-US" baseline="0" dirty="0" smtClean="0"/>
          </a:p>
          <a:p>
            <a:r>
              <a:rPr lang="en-US" baseline="0" dirty="0" smtClean="0"/>
              <a:t>Issues:  </a:t>
            </a:r>
          </a:p>
          <a:p>
            <a:r>
              <a:rPr lang="en-US" baseline="0" dirty="0" smtClean="0"/>
              <a:t>Do traditional gender roles get reinforced?  Women can use physical, cognitive enhancements to be </a:t>
            </a:r>
            <a:r>
              <a:rPr lang="en-US" baseline="0" dirty="0" err="1" smtClean="0"/>
              <a:t>SuperWomen</a:t>
            </a:r>
            <a:endParaRPr lang="en-US" baseline="0" dirty="0" smtClean="0"/>
          </a:p>
          <a:p>
            <a:r>
              <a:rPr lang="en-US" baseline="0" dirty="0" smtClean="0"/>
              <a:t>Do the bio-innovations lead to more fluid gender roles?  Implications for policies like parental leave, equal pay</a:t>
            </a:r>
          </a:p>
          <a:p>
            <a:r>
              <a:rPr lang="en-US" baseline="0" dirty="0" smtClean="0"/>
              <a:t>What does it mean if we can “present” male or female at our own discretion? Flippers </a:t>
            </a:r>
            <a:r>
              <a:rPr lang="en-US" baseline="0" dirty="0" err="1" smtClean="0"/>
              <a:t>vs</a:t>
            </a:r>
            <a:r>
              <a:rPr lang="en-US" baseline="0" dirty="0" smtClean="0"/>
              <a:t> Switches, clubs, clothing</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2025</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 United Nations Security Council convened a consortium of leading climatologists, hyper-urban zone leaders from the United States, Brazil, and China, private global investors, and representatives from the global citizens movements to discuss the long-term challenge of restoring the iconic ancient forests of the globe.  Similar to Kennedy’s Moon challenge but global.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Your Challenge: Design a Communication Strategy that Supports the Ancient Forest Consortia’s Long Term Mission</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r>
            <a:br>
              <a:rPr lang="en-US" sz="1200" b="1" kern="1200" dirty="0" smtClean="0">
                <a:solidFill>
                  <a:schemeClr val="tx1"/>
                </a:solidFill>
                <a:latin typeface="+mn-lt"/>
                <a:ea typeface="+mn-ea"/>
                <a:cs typeface="+mn-cs"/>
              </a:rPr>
            </a:br>
            <a:r>
              <a:rPr lang="en-US" sz="1200" b="1" i="1" kern="1200" dirty="0" smtClean="0">
                <a:solidFill>
                  <a:schemeClr val="tx1"/>
                </a:solidFill>
                <a:latin typeface="+mn-lt"/>
                <a:ea typeface="+mn-ea"/>
                <a:cs typeface="+mn-cs"/>
              </a:rPr>
              <a:t>A central objective of the Ancient Forest Consortia is to create an organizational structure and communication framework that will span millennia.  </a:t>
            </a:r>
            <a:r>
              <a:rPr lang="en-US" sz="1200" i="1" kern="1200" dirty="0" smtClean="0">
                <a:solidFill>
                  <a:schemeClr val="tx1"/>
                </a:solidFill>
                <a:latin typeface="+mn-lt"/>
                <a:ea typeface="+mn-ea"/>
                <a:cs typeface="+mn-cs"/>
              </a:rPr>
              <a:t>This means developing communications platforms and strategies and some set of organizational relationships that will support the goals of the Ancient Forest Consortia far after its founders have passed.  </a:t>
            </a:r>
            <a:r>
              <a:rPr lang="en-US" sz="1200" b="1" kern="1200" dirty="0" smtClean="0">
                <a:solidFill>
                  <a:schemeClr val="tx1"/>
                </a:solidFill>
                <a:latin typeface="+mn-lt"/>
                <a:ea typeface="+mn-ea"/>
                <a:cs typeface="+mn-cs"/>
              </a:rPr>
              <a:t>You are an organizational communication strategist.  The Consortia has hired you to design a strategic communication approach to promote a world abundant with ancient forests</a:t>
            </a:r>
            <a:r>
              <a:rPr lang="en-US" sz="1200" i="1"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You will need to think about how digital media can support the longevity of the AFC’s mission and sustain public and private interest in this long-term project.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Legacy Tree Game:  World of </a:t>
            </a:r>
            <a:r>
              <a:rPr lang="en-US" sz="1200" b="1" kern="1200" dirty="0" err="1" smtClean="0">
                <a:solidFill>
                  <a:schemeClr val="tx1"/>
                </a:solidFill>
                <a:latin typeface="+mn-lt"/>
                <a:ea typeface="+mn-ea"/>
                <a:cs typeface="+mn-cs"/>
              </a:rPr>
              <a:t>Warcraft</a:t>
            </a:r>
            <a:r>
              <a:rPr lang="en-US" sz="1200" b="1" kern="1200" dirty="0" smtClean="0">
                <a:solidFill>
                  <a:schemeClr val="tx1"/>
                </a:solidFill>
                <a:latin typeface="+mn-lt"/>
                <a:ea typeface="+mn-ea"/>
                <a:cs typeface="+mn-cs"/>
              </a:rPr>
              <a:t> meets Farmville meets </a:t>
            </a:r>
            <a:r>
              <a:rPr lang="en-US" sz="1200" b="1" kern="1200" dirty="0" err="1" smtClean="0">
                <a:solidFill>
                  <a:schemeClr val="tx1"/>
                </a:solidFill>
                <a:latin typeface="+mn-lt"/>
                <a:ea typeface="+mn-ea"/>
                <a:cs typeface="+mn-cs"/>
              </a:rPr>
              <a:t>Geneology</a:t>
            </a:r>
            <a:r>
              <a:rPr lang="en-US" sz="1200" b="1" kern="1200" baseline="0" dirty="0" smtClean="0">
                <a:solidFill>
                  <a:schemeClr val="tx1"/>
                </a:solidFill>
                <a:latin typeface="+mn-lt"/>
                <a:ea typeface="+mn-ea"/>
                <a:cs typeface="+mn-cs"/>
              </a:rPr>
              <a:t>  Uses social networking, game dynamics, plus desire for family legacies.</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important tool in</a:t>
            </a:r>
            <a:r>
              <a:rPr lang="en-US" baseline="0" dirty="0" smtClean="0"/>
              <a:t> thinking long term is to map your uncertainty about a phenomenon.</a:t>
            </a:r>
          </a:p>
          <a:p>
            <a:endParaRPr lang="en-US" baseline="0" dirty="0" smtClean="0"/>
          </a:p>
          <a:p>
            <a:r>
              <a:rPr lang="en-US" baseline="0" dirty="0" smtClean="0"/>
              <a:t>What would you put on this diagram?</a:t>
            </a:r>
          </a:p>
          <a:p>
            <a:endParaRPr lang="en-US" baseline="0" dirty="0" smtClean="0"/>
          </a:p>
          <a:p>
            <a:r>
              <a:rPr lang="en-US" baseline="0" dirty="0" smtClean="0"/>
              <a:t>Buzz with your neighbor</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beyond the 2020</a:t>
            </a:r>
            <a:r>
              <a:rPr lang="en-US" baseline="0" dirty="0" smtClean="0"/>
              <a:t> time horizon</a:t>
            </a:r>
          </a:p>
          <a:p>
            <a:r>
              <a:rPr lang="en-US" baseline="0" dirty="0" smtClean="0"/>
              <a:t>As you listen to various speakers present ideas, innovations, and discuss issues ask yourself: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pitchFamily="-84" charset="-128"/>
                <a:cs typeface="ＭＳ Ｐゴシック" pitchFamily="-84" charset="-128"/>
              </a:rPr>
              <a:t>2/3 of world population will live in cities  2030 – 61%</a:t>
            </a:r>
          </a:p>
          <a:p>
            <a:r>
              <a:rPr lang="en-US" dirty="0" smtClean="0">
                <a:ea typeface="ＭＳ Ｐゴシック" pitchFamily="-84" charset="-128"/>
                <a:cs typeface="ＭＳ Ｐゴシック" pitchFamily="-84" charset="-128"/>
              </a:rPr>
              <a:t>2.3 billion people won’t be able to meet their basic water needs </a:t>
            </a:r>
          </a:p>
          <a:p>
            <a:r>
              <a:rPr lang="en-US" dirty="0" smtClean="0">
                <a:ea typeface="ＭＳ Ｐゴシック" pitchFamily="-84" charset="-128"/>
                <a:cs typeface="ＭＳ Ｐゴシック" pitchFamily="-84" charset="-128"/>
              </a:rPr>
              <a:t>Global food supplies will have to double to feed everyone</a:t>
            </a:r>
          </a:p>
          <a:p>
            <a:r>
              <a:rPr lang="en-US" dirty="0" smtClean="0">
                <a:ea typeface="ＭＳ Ｐゴシック" pitchFamily="-84" charset="-128"/>
                <a:cs typeface="ＭＳ Ｐゴシック" pitchFamily="-84" charset="-128"/>
              </a:rPr>
              <a:t>The available flow of oil will severely decline</a:t>
            </a:r>
          </a:p>
          <a:p>
            <a:r>
              <a:rPr lang="en-US" dirty="0" smtClean="0">
                <a:ea typeface="ＭＳ Ｐゴシック" pitchFamily="-84" charset="-128"/>
                <a:cs typeface="ＭＳ Ｐゴシック" pitchFamily="-84" charset="-128"/>
              </a:rPr>
              <a:t>Half of our remaining rainforest will be gone – home to thousands of species of plants, animals, bacteria – source of medicinal compounds, oxygen.</a:t>
            </a:r>
          </a:p>
          <a:p>
            <a:pPr eaLnBrk="1" hangingPunct="1"/>
            <a:endParaRPr lang="en-US" dirty="0" smtClean="0">
              <a:latin typeface="Arial" pitchFamily="-84" charset="0"/>
              <a:ea typeface="ＭＳ Ｐゴシック" pitchFamily="-84" charset="-128"/>
              <a:cs typeface="ＭＳ Ｐゴシック" pitchFamily="-84" charset="-128"/>
            </a:endParaRPr>
          </a:p>
          <a:p>
            <a:r>
              <a:rPr lang="en-US" sz="1200" dirty="0" smtClean="0">
                <a:latin typeface="Century Gothic" pitchFamily="-84" charset="0"/>
              </a:rPr>
              <a:t>From simple</a:t>
            </a:r>
            <a:r>
              <a:rPr lang="en-US" sz="1200" baseline="0" dirty="0" smtClean="0">
                <a:latin typeface="Century Gothic" pitchFamily="-84" charset="0"/>
              </a:rPr>
              <a:t> to complex - </a:t>
            </a:r>
            <a:r>
              <a:rPr lang="en-US" sz="1200" dirty="0" smtClean="0">
                <a:latin typeface="Century Gothic" pitchFamily="-84" charset="0"/>
              </a:rPr>
              <a:t>Wicked Problems</a:t>
            </a:r>
          </a:p>
          <a:p>
            <a:r>
              <a:rPr lang="en-US" sz="1100" dirty="0" smtClean="0">
                <a:latin typeface="Century Gothic" pitchFamily="-84" charset="0"/>
              </a:rPr>
              <a:t>(social messes)</a:t>
            </a:r>
            <a:r>
              <a:rPr lang="en-US" sz="1100" dirty="0" smtClean="0">
                <a:solidFill>
                  <a:schemeClr val="tx2"/>
                </a:solidFill>
                <a:latin typeface="Century Gothic" pitchFamily="-84" charset="0"/>
              </a:rPr>
              <a:t> </a:t>
            </a:r>
          </a:p>
          <a:p>
            <a:r>
              <a:rPr lang="en-US" sz="1100" dirty="0" smtClean="0">
                <a:solidFill>
                  <a:schemeClr val="tx2"/>
                </a:solidFill>
                <a:latin typeface="Century Gothic" pitchFamily="-84" charset="0"/>
              </a:rPr>
              <a:t>Hard to define</a:t>
            </a:r>
          </a:p>
          <a:p>
            <a:r>
              <a:rPr lang="en-US" sz="1100" dirty="0" smtClean="0">
                <a:solidFill>
                  <a:schemeClr val="tx2"/>
                </a:solidFill>
                <a:latin typeface="Century Gothic" pitchFamily="-84" charset="0"/>
              </a:rPr>
              <a:t>Systemic (nested)</a:t>
            </a:r>
          </a:p>
          <a:p>
            <a:r>
              <a:rPr lang="en-US" sz="1100" dirty="0" smtClean="0">
                <a:solidFill>
                  <a:schemeClr val="tx2"/>
                </a:solidFill>
                <a:latin typeface="Century Gothic" pitchFamily="-84" charset="0"/>
              </a:rPr>
              <a:t>No stopping</a:t>
            </a:r>
          </a:p>
          <a:p>
            <a:r>
              <a:rPr lang="en-US" sz="1100" dirty="0" smtClean="0">
                <a:solidFill>
                  <a:schemeClr val="tx2"/>
                </a:solidFill>
                <a:latin typeface="Century Gothic" pitchFamily="-84" charset="0"/>
              </a:rPr>
              <a:t>Poor measures</a:t>
            </a:r>
          </a:p>
          <a:p>
            <a:endParaRPr lang="en-US" sz="1100" dirty="0" smtClean="0">
              <a:latin typeface="Century Gothic" pitchFamily="-84" charset="0"/>
            </a:endParaRPr>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our responsibility to take the long view</a:t>
            </a:r>
          </a:p>
          <a:p>
            <a:endParaRPr lang="en-US" dirty="0" smtClean="0"/>
          </a:p>
          <a:p>
            <a:r>
              <a:rPr lang="en-US" dirty="0" smtClean="0"/>
              <a:t>We owe our existence</a:t>
            </a:r>
            <a:r>
              <a:rPr lang="en-US" baseline="0" dirty="0" smtClean="0"/>
              <a:t> to our ancestors, 10,000 years ago, to leave the world in good shape for the next 10,000.</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Emotional discomfort</a:t>
            </a:r>
            <a:r>
              <a:rPr lang="en-US" b="1" baseline="0" dirty="0" smtClean="0"/>
              <a:t> – need to change perspective – need tools to make sense of future possibilities</a:t>
            </a:r>
          </a:p>
          <a:p>
            <a:r>
              <a:rPr lang="en-US" b="1" dirty="0" smtClean="0"/>
              <a:t>http://www.nature.com/nrn/journal/v8/n9/abs/nrn2213.html</a:t>
            </a:r>
          </a:p>
          <a:p>
            <a:r>
              <a:rPr lang="en-US" b="1" dirty="0" smtClean="0"/>
              <a:t>Remembering the past to imagine the future: the prospective brain</a:t>
            </a:r>
          </a:p>
          <a:p>
            <a:r>
              <a:rPr lang="en-US" dirty="0" smtClean="0"/>
              <a:t>Daniel L. Schacter</a:t>
            </a:r>
            <a:r>
              <a:rPr lang="en-US" baseline="30000" dirty="0" smtClean="0">
                <a:hlinkClick r:id="rId3" tooltip="affiliated with "/>
              </a:rPr>
              <a:t>1</a:t>
            </a:r>
            <a:r>
              <a:rPr lang="en-US" dirty="0" smtClean="0"/>
              <a:t>, Donna Rose Addis</a:t>
            </a:r>
            <a:r>
              <a:rPr lang="en-US" baseline="30000" dirty="0" smtClean="0">
                <a:hlinkClick r:id="rId3" tooltip="affiliated with "/>
              </a:rPr>
              <a:t>1</a:t>
            </a:r>
            <a:r>
              <a:rPr lang="en-US" dirty="0" smtClean="0"/>
              <a:t> &amp; Randy L. Buckner</a:t>
            </a:r>
            <a:r>
              <a:rPr lang="en-US" baseline="30000" dirty="0" smtClean="0">
                <a:hlinkClick r:id="rId3" tooltip="affiliated with "/>
              </a:rPr>
              <a:t>1</a:t>
            </a:r>
            <a:r>
              <a:rPr lang="en-US" baseline="30000" dirty="0" smtClean="0"/>
              <a:t>,</a:t>
            </a:r>
            <a:r>
              <a:rPr lang="en-US" baseline="30000" dirty="0" smtClean="0">
                <a:hlinkClick r:id="rId4" tooltip="affiliated with "/>
              </a:rPr>
              <a:t>2</a:t>
            </a:r>
            <a:r>
              <a:rPr lang="en-US" dirty="0" smtClean="0"/>
              <a:t>  </a:t>
            </a:r>
            <a:r>
              <a:rPr lang="en-US" dirty="0" smtClean="0">
                <a:hlinkClick r:id="rId5" tooltip="More information about the author"/>
              </a:rPr>
              <a:t>About the authors</a:t>
            </a:r>
            <a:endParaRPr lang="en-US" dirty="0" smtClean="0"/>
          </a:p>
          <a:p>
            <a:r>
              <a:rPr lang="en-US" dirty="0" smtClean="0"/>
              <a:t>A rapidly growing number of recent studies show </a:t>
            </a:r>
            <a:r>
              <a:rPr lang="en-US" b="1" dirty="0" smtClean="0"/>
              <a:t>that imagining the future depends on much of the same neural machinery that is needed for remembering the past. </a:t>
            </a:r>
            <a:r>
              <a:rPr lang="en-US" dirty="0" smtClean="0"/>
              <a:t>These findings have led to the concept of the </a:t>
            </a:r>
            <a:r>
              <a:rPr lang="en-US" b="1" dirty="0" smtClean="0"/>
              <a:t>prospective brain</a:t>
            </a:r>
            <a:r>
              <a:rPr lang="en-US" dirty="0" smtClean="0"/>
              <a:t>; an idea that a crucial function of the brain is to use stored information to imagine, simulate and predict possible future events. We suggest that processes such as memory can be productively re-conceptualized in light of this idea</a:t>
            </a:r>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One of the tools we use to help us think long term is Stewart Brand’s framework of Pace Layers.  A framework for thinking about</a:t>
            </a:r>
            <a:r>
              <a:rPr lang="en-US" b="1" baseline="0" dirty="0" smtClean="0"/>
              <a:t> civilizations over time.</a:t>
            </a:r>
          </a:p>
          <a:p>
            <a:r>
              <a:rPr lang="en-US" dirty="0" smtClean="0"/>
              <a:t>The fast and</a:t>
            </a:r>
            <a:r>
              <a:rPr lang="en-US" baseline="0" dirty="0" smtClean="0"/>
              <a:t> slow layers work together to create resilience.  Interaction of layers that creates the dynamic of civilizations.</a:t>
            </a:r>
          </a:p>
          <a:p>
            <a:endParaRPr lang="en-US" baseline="0" dirty="0" smtClean="0"/>
          </a:p>
          <a:p>
            <a:r>
              <a:rPr lang="en-US" sz="1200" b="1" kern="1200" dirty="0" smtClean="0">
                <a:solidFill>
                  <a:schemeClr val="tx1"/>
                </a:solidFill>
                <a:latin typeface="+mn-lt"/>
                <a:ea typeface="+mn-ea"/>
                <a:cs typeface="+mn-cs"/>
              </a:rPr>
              <a:t>a pace-layered cross section of civilization</a:t>
            </a:r>
            <a:r>
              <a:rPr lang="en-US" sz="1200" kern="1200" dirty="0" smtClean="0">
                <a:solidFill>
                  <a:schemeClr val="tx1"/>
                </a:solidFill>
                <a:latin typeface="+mn-lt"/>
                <a:ea typeface="+mn-ea"/>
                <a:cs typeface="+mn-cs"/>
              </a:rPr>
              <a:t>, whose components operate at importantly different rates. Fashion changes quickly, Commerce less quickly, Infrastructure slower than that, then Governance, then Culture, and slowest is Nature.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7307640-6B61-3A45-B4C7-93EF5D337D7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fast parts learn, propose, and absorb shocks; the slow parts remember, integrate, and constrain. The fast parts get all the attention. The slow parts have all the power.</a:t>
            </a:r>
          </a:p>
          <a:p>
            <a:endParaRPr lang="en-US" dirty="0" smtClean="0"/>
          </a:p>
          <a:p>
            <a:r>
              <a:rPr lang="en-US" dirty="0" smtClean="0"/>
              <a:t>This is a way that we can look at issues and help us ask better questions and understand where and how we we might intervene</a:t>
            </a:r>
          </a:p>
          <a:p>
            <a:endParaRPr lang="en-US" dirty="0" smtClean="0"/>
          </a:p>
          <a:p>
            <a:r>
              <a:rPr lang="en-US" dirty="0" smtClean="0"/>
              <a:t>Also how to explore innovations and understand</a:t>
            </a:r>
            <a:r>
              <a:rPr lang="en-US" baseline="0" dirty="0" smtClean="0"/>
              <a:t> what they may mean for us in the long term.</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change</a:t>
            </a:r>
            <a:r>
              <a:rPr lang="en-US" baseline="0" dirty="0" smtClean="0"/>
              <a:t> in </a:t>
            </a:r>
            <a:r>
              <a:rPr lang="en-US" dirty="0" smtClean="0"/>
              <a:t>Education</a:t>
            </a:r>
          </a:p>
          <a:p>
            <a:endParaRPr lang="en-US" dirty="0" smtClean="0"/>
          </a:p>
          <a:p>
            <a:r>
              <a:rPr lang="en-US" dirty="0" err="1" smtClean="0"/>
              <a:t>Sugata</a:t>
            </a:r>
            <a:r>
              <a:rPr lang="en-US" dirty="0" smtClean="0"/>
              <a:t> </a:t>
            </a:r>
            <a:r>
              <a:rPr lang="en-US" dirty="0" err="1" smtClean="0"/>
              <a:t>Mitra’s</a:t>
            </a:r>
            <a:r>
              <a:rPr lang="en-US" dirty="0" smtClean="0"/>
              <a:t> School</a:t>
            </a:r>
            <a:r>
              <a:rPr lang="en-US" baseline="0" dirty="0" smtClean="0"/>
              <a:t> in the Cloud  Recent Story in NYT about Teacher and classroom in Matamoros, Mexico.</a:t>
            </a:r>
          </a:p>
          <a:p>
            <a:endParaRPr lang="en-US" baseline="0" dirty="0" smtClean="0"/>
          </a:p>
          <a:p>
            <a:r>
              <a:rPr lang="en-US" baseline="0" dirty="0" smtClean="0"/>
              <a:t>Broadband</a:t>
            </a:r>
          </a:p>
          <a:p>
            <a:r>
              <a:rPr lang="en-US" baseline="0" dirty="0" smtClean="0"/>
              <a:t>Collaboration</a:t>
            </a:r>
          </a:p>
          <a:p>
            <a:r>
              <a:rPr lang="en-US" baseline="0" dirty="0" smtClean="0"/>
              <a:t>Encouragement and Admiration</a:t>
            </a:r>
          </a:p>
          <a:p>
            <a:endParaRPr lang="en-US" baseline="0" dirty="0" smtClean="0"/>
          </a:p>
          <a:p>
            <a:r>
              <a:rPr lang="en-US" b="1" dirty="0" smtClean="0"/>
              <a:t>José </a:t>
            </a:r>
            <a:r>
              <a:rPr lang="en-US" b="1" dirty="0" err="1" smtClean="0"/>
              <a:t>Urbina</a:t>
            </a:r>
            <a:r>
              <a:rPr lang="en-US" b="1" dirty="0" smtClean="0"/>
              <a:t> </a:t>
            </a:r>
            <a:r>
              <a:rPr lang="en-US" b="1" dirty="0" err="1" smtClean="0"/>
              <a:t>López</a:t>
            </a:r>
            <a:r>
              <a:rPr lang="en-US" b="1" dirty="0" smtClean="0"/>
              <a:t> Primary School </a:t>
            </a:r>
            <a:r>
              <a:rPr lang="en-US" dirty="0" smtClean="0"/>
              <a:t>sits next to a dump just across the US border in Matamoros, Mexico</a:t>
            </a:r>
          </a:p>
          <a:p>
            <a:r>
              <a:rPr lang="en-US" dirty="0" smtClean="0"/>
              <a:t>Sergio </a:t>
            </a:r>
            <a:r>
              <a:rPr lang="en-US" dirty="0" err="1" smtClean="0"/>
              <a:t>Juárez</a:t>
            </a:r>
            <a:r>
              <a:rPr lang="en-US" dirty="0" smtClean="0"/>
              <a:t> Correa got tired of teaching the government curriculum, tried something new SOLE – online to </a:t>
            </a:r>
            <a:r>
              <a:rPr lang="en-US" smtClean="0"/>
              <a:t>learn how.</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self organizing learning environments meet new forms of collaboration and new forms of credentialing then the infrastructure is challenged.  Market driven.  Something really new is being proposed by the fast layers.  How will the infrastructure, culture</a:t>
            </a:r>
            <a:r>
              <a:rPr lang="en-US" baseline="0" dirty="0" smtClean="0"/>
              <a:t> respond?</a:t>
            </a:r>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Impacting the cultural</a:t>
            </a:r>
            <a:r>
              <a:rPr lang="en-US" baseline="0" dirty="0" smtClean="0"/>
              <a:t> layer</a:t>
            </a:r>
          </a:p>
          <a:p>
            <a:endParaRPr lang="en-US" baseline="0" dirty="0" smtClean="0"/>
          </a:p>
          <a:p>
            <a:r>
              <a:rPr lang="en-US" dirty="0" err="1" smtClean="0"/>
              <a:t>UnCollege</a:t>
            </a:r>
            <a:endParaRPr lang="en-US" dirty="0" smtClean="0"/>
          </a:p>
          <a:p>
            <a:r>
              <a:rPr lang="en-US" dirty="0" smtClean="0"/>
              <a:t>Hack your education</a:t>
            </a:r>
          </a:p>
          <a:p>
            <a:r>
              <a:rPr lang="en-US" dirty="0" smtClean="0"/>
              <a:t>Lifelong learning</a:t>
            </a:r>
          </a:p>
          <a:p>
            <a:endParaRPr lang="en-US" dirty="0"/>
          </a:p>
        </p:txBody>
      </p:sp>
      <p:sp>
        <p:nvSpPr>
          <p:cNvPr id="4" name="Slide Number Placeholder 3"/>
          <p:cNvSpPr>
            <a:spLocks noGrp="1"/>
          </p:cNvSpPr>
          <p:nvPr>
            <p:ph type="sldNum" sz="quarter" idx="10"/>
          </p:nvPr>
        </p:nvSpPr>
        <p:spPr/>
        <p:txBody>
          <a:bodyPr/>
          <a:lstStyle/>
          <a:p>
            <a:fld id="{27307640-6B61-3A45-B4C7-93EF5D337D73}"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1148481A-1B73-0A44-9E96-452FDED383B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EEFACDB-E38D-D34B-848F-1FFA3F8F9EF6}" type="datetimeFigureOut">
              <a:rPr lang="en-US" smtClean="0"/>
              <a:pPr/>
              <a:t>7/15/14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CEEFACDB-E38D-D34B-848F-1FFA3F8F9EF6}" type="datetimeFigureOut">
              <a:rPr lang="en-US" smtClean="0"/>
              <a:pPr/>
              <a:t>7/15/14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1148481A-1B73-0A44-9E96-452FDED383BB}" type="slidenum">
              <a:rPr lang="en-US" smtClean="0"/>
              <a:pPr/>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Click icon to add picture</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1148481A-1B73-0A44-9E96-452FDED383BB}" type="slidenum">
              <a:rPr lang="en-US" smtClean="0"/>
              <a:pPr/>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CEEFACDB-E38D-D34B-848F-1FFA3F8F9EF6}" type="datetimeFigureOut">
              <a:rPr lang="en-US" smtClean="0"/>
              <a:pPr/>
              <a:t>7/15/14</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1148481A-1B73-0A44-9E96-452FDED383BB}" type="slidenum">
              <a:rPr lang="en-US" smtClean="0"/>
              <a:pPr/>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Click icon to add picture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EEFACDB-E38D-D34B-848F-1FFA3F8F9EF6}" type="datetimeFigureOut">
              <a:rPr lang="en-US" smtClean="0"/>
              <a:pPr/>
              <a:t>7/15/14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8481A-1B73-0A44-9E96-452FDED383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EEFACDB-E38D-D34B-848F-1FFA3F8F9EF6}" type="datetimeFigureOut">
              <a:rPr lang="en-US" smtClean="0"/>
              <a:pPr/>
              <a:t>7/15/14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481A-1B73-0A44-9E96-452FDED383BB}" type="slidenum">
              <a:rPr lang="en-US" smtClean="0"/>
              <a:pPr/>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CEEFACDB-E38D-D34B-848F-1FFA3F8F9EF6}" type="datetimeFigureOut">
              <a:rPr lang="en-US" smtClean="0"/>
              <a:pPr/>
              <a:t>7/15/14</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1148481A-1B73-0A44-9E96-452FDED383B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3159864" y="4208928"/>
            <a:ext cx="6176676" cy="1048871"/>
          </a:xfrm>
        </p:spPr>
        <p:txBody>
          <a:bodyPr>
            <a:normAutofit fontScale="90000"/>
          </a:bodyPr>
          <a:lstStyle/>
          <a:p>
            <a:r>
              <a:rPr lang="en-US" dirty="0" smtClean="0"/>
              <a:t>20:20 Vision Symposium</a:t>
            </a:r>
            <a:endParaRPr lang="en-US" dirty="0"/>
          </a:p>
        </p:txBody>
      </p:sp>
      <p:sp>
        <p:nvSpPr>
          <p:cNvPr id="5" name="Subtitle 4"/>
          <p:cNvSpPr>
            <a:spLocks noGrp="1"/>
          </p:cNvSpPr>
          <p:nvPr>
            <p:ph type="subTitle" idx="1"/>
          </p:nvPr>
        </p:nvSpPr>
        <p:spPr/>
        <p:txBody>
          <a:bodyPr/>
          <a:lstStyle/>
          <a:p>
            <a:r>
              <a:rPr lang="en-US" dirty="0" smtClean="0"/>
              <a:t>University High School</a:t>
            </a:r>
          </a:p>
          <a:p>
            <a:r>
              <a:rPr lang="en-US" dirty="0" smtClean="0"/>
              <a:t>October 28, 2013</a:t>
            </a:r>
            <a:endParaRPr lang="en-US" dirty="0"/>
          </a:p>
        </p:txBody>
      </p:sp>
      <p:pic>
        <p:nvPicPr>
          <p:cNvPr id="6" name="Picture 5"/>
          <p:cNvPicPr>
            <a:picLocks noChangeAspect="1"/>
          </p:cNvPicPr>
          <p:nvPr/>
        </p:nvPicPr>
        <p:blipFill>
          <a:blip r:embed="rId3"/>
          <a:stretch>
            <a:fillRect/>
          </a:stretch>
        </p:blipFill>
        <p:spPr>
          <a:xfrm>
            <a:off x="3299586" y="6056239"/>
            <a:ext cx="1683382" cy="6730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a:xfrm>
            <a:off x="781828" y="2350736"/>
            <a:ext cx="7311642" cy="3556993"/>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accent1"/>
                </a:solidFill>
                <a:effectLst/>
                <a:uLnTx/>
                <a:uFillTx/>
                <a:latin typeface="Arial" charset="0"/>
                <a:ea typeface="ＭＳ Ｐゴシック" charset="0"/>
                <a:cs typeface="ＭＳ Ｐゴシック" charset="0"/>
              </a:rPr>
              <a:t>In a world of abundant information, inexpensive communication channels, multiple learning platforms, what do self-learners need to know in order to effectively teach &amp; learn from each other?</a:t>
            </a:r>
            <a:endParaRPr kumimoji="0" lang="en-US" sz="3600" b="0"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endParaRPr>
          </a:p>
        </p:txBody>
      </p:sp>
      <p:pic>
        <p:nvPicPr>
          <p:cNvPr id="5" name="Picture 4" descr="Screen Shot 2013-10-27 at 4.21.05 PM.png"/>
          <p:cNvPicPr>
            <a:picLocks noChangeAspect="1"/>
          </p:cNvPicPr>
          <p:nvPr/>
        </p:nvPicPr>
        <p:blipFill>
          <a:blip r:embed="rId3"/>
          <a:stretch>
            <a:fillRect/>
          </a:stretch>
        </p:blipFill>
        <p:spPr>
          <a:xfrm>
            <a:off x="781828" y="914400"/>
            <a:ext cx="4711700" cy="1270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 Palatable Foods and Conditioned Hyper-eating</a:t>
            </a:r>
            <a:endParaRPr lang="en-US" dirty="0"/>
          </a:p>
        </p:txBody>
      </p:sp>
      <p:pic>
        <p:nvPicPr>
          <p:cNvPr id="5" name="Picture 4" descr="Screen Shot 2013-10-27 at 3.26.26 PM.png"/>
          <p:cNvPicPr>
            <a:picLocks noChangeAspect="1"/>
          </p:cNvPicPr>
          <p:nvPr/>
        </p:nvPicPr>
        <p:blipFill>
          <a:blip r:embed="rId3"/>
          <a:stretch>
            <a:fillRect/>
          </a:stretch>
        </p:blipFill>
        <p:spPr>
          <a:xfrm>
            <a:off x="457199" y="2590800"/>
            <a:ext cx="8051800" cy="3009900"/>
          </a:xfrm>
          <a:prstGeom prst="rect">
            <a:avLst/>
          </a:prstGeom>
        </p:spPr>
      </p:pic>
      <p:sp>
        <p:nvSpPr>
          <p:cNvPr id="6" name="TextBox 5"/>
          <p:cNvSpPr txBox="1"/>
          <p:nvPr/>
        </p:nvSpPr>
        <p:spPr>
          <a:xfrm>
            <a:off x="6806790" y="5600700"/>
            <a:ext cx="1702209" cy="276999"/>
          </a:xfrm>
          <a:prstGeom prst="rect">
            <a:avLst/>
          </a:prstGeom>
          <a:noFill/>
        </p:spPr>
        <p:txBody>
          <a:bodyPr wrap="none" rtlCol="0">
            <a:spAutoFit/>
          </a:bodyPr>
          <a:lstStyle/>
          <a:p>
            <a:r>
              <a:rPr lang="en-US" sz="1200" dirty="0" smtClean="0"/>
              <a:t>New York Times 2009</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Climate Shuffling Layers?</a:t>
            </a:r>
            <a:endParaRPr lang="en-US" dirty="0"/>
          </a:p>
        </p:txBody>
      </p:sp>
      <p:pic>
        <p:nvPicPr>
          <p:cNvPr id="5" name="Picture 4" descr="Screen Shot 2013-10-27 at 4.27.10 PM.png"/>
          <p:cNvPicPr>
            <a:picLocks noChangeAspect="1"/>
          </p:cNvPicPr>
          <p:nvPr/>
        </p:nvPicPr>
        <p:blipFill>
          <a:blip r:embed="rId3"/>
          <a:stretch>
            <a:fillRect/>
          </a:stretch>
        </p:blipFill>
        <p:spPr>
          <a:xfrm>
            <a:off x="5688836" y="2401830"/>
            <a:ext cx="2553479" cy="3625029"/>
          </a:xfrm>
          <a:prstGeom prst="rect">
            <a:avLst/>
          </a:prstGeom>
          <a:ln>
            <a:solidFill>
              <a:schemeClr val="bg2"/>
            </a:solidFill>
          </a:ln>
        </p:spPr>
      </p:pic>
      <p:pic>
        <p:nvPicPr>
          <p:cNvPr id="7" name="Picture 6" descr="Screen Shot 2013-10-27 at 4.28.56 PM.png"/>
          <p:cNvPicPr>
            <a:picLocks noChangeAspect="1"/>
          </p:cNvPicPr>
          <p:nvPr/>
        </p:nvPicPr>
        <p:blipFill>
          <a:blip r:embed="rId4"/>
          <a:stretch>
            <a:fillRect/>
          </a:stretch>
        </p:blipFill>
        <p:spPr>
          <a:xfrm>
            <a:off x="585327" y="2635250"/>
            <a:ext cx="4453398" cy="335985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03275"/>
            <a:ext cx="7391401" cy="1143000"/>
          </a:xfrm>
        </p:spPr>
        <p:txBody>
          <a:bodyPr/>
          <a:lstStyle/>
          <a:p>
            <a:r>
              <a:rPr lang="en-US" dirty="0" smtClean="0"/>
              <a:t>Long Term Futures at CSU-EB</a:t>
            </a:r>
            <a:endParaRPr lang="en-US" dirty="0"/>
          </a:p>
        </p:txBody>
      </p:sp>
      <p:sp>
        <p:nvSpPr>
          <p:cNvPr id="8" name="Content Placeholder 7"/>
          <p:cNvSpPr>
            <a:spLocks noGrp="1"/>
          </p:cNvSpPr>
          <p:nvPr>
            <p:ph sz="half" idx="2"/>
          </p:nvPr>
        </p:nvSpPr>
        <p:spPr>
          <a:xfrm>
            <a:off x="4282440" y="2373313"/>
            <a:ext cx="4004310" cy="3911600"/>
          </a:xfrm>
        </p:spPr>
        <p:txBody>
          <a:bodyPr>
            <a:noAutofit/>
          </a:bodyPr>
          <a:lstStyle/>
          <a:p>
            <a:r>
              <a:rPr lang="en-US" sz="2400" dirty="0" smtClean="0">
                <a:solidFill>
                  <a:schemeClr val="tx1">
                    <a:lumMod val="65000"/>
                    <a:lumOff val="35000"/>
                  </a:schemeClr>
                </a:solidFill>
              </a:rPr>
              <a:t>To practice our “long now” thinking muscles.</a:t>
            </a:r>
          </a:p>
          <a:p>
            <a:r>
              <a:rPr lang="en-US" sz="2400" dirty="0" smtClean="0">
                <a:solidFill>
                  <a:schemeClr val="tx1">
                    <a:lumMod val="65000"/>
                    <a:lumOff val="35000"/>
                  </a:schemeClr>
                </a:solidFill>
              </a:rPr>
              <a:t>Education is less about the statements we make and more about the questions we ask.</a:t>
            </a:r>
            <a:endParaRPr lang="en-US" sz="2400" dirty="0">
              <a:solidFill>
                <a:schemeClr val="tx1">
                  <a:lumMod val="65000"/>
                  <a:lumOff val="35000"/>
                </a:schemeClr>
              </a:solidFill>
            </a:endParaRPr>
          </a:p>
        </p:txBody>
      </p:sp>
      <p:pic>
        <p:nvPicPr>
          <p:cNvPr id="5" name="Picture 4" descr="Screen Shot 2013-10-27 at 11.18.05 AM.png"/>
          <p:cNvPicPr>
            <a:picLocks noChangeAspect="1"/>
          </p:cNvPicPr>
          <p:nvPr/>
        </p:nvPicPr>
        <p:blipFill>
          <a:blip r:embed="rId3"/>
          <a:stretch>
            <a:fillRect/>
          </a:stretch>
        </p:blipFill>
        <p:spPr>
          <a:xfrm>
            <a:off x="685800" y="2216150"/>
            <a:ext cx="2535542" cy="1006475"/>
          </a:xfrm>
          <a:prstGeom prst="rect">
            <a:avLst/>
          </a:prstGeom>
        </p:spPr>
      </p:pic>
      <p:pic>
        <p:nvPicPr>
          <p:cNvPr id="6" name="Picture 5" descr="Screen Shot 2013-10-27 at 11.17.53 AM.png"/>
          <p:cNvPicPr>
            <a:picLocks noChangeAspect="1"/>
          </p:cNvPicPr>
          <p:nvPr/>
        </p:nvPicPr>
        <p:blipFill>
          <a:blip r:embed="rId4"/>
          <a:stretch>
            <a:fillRect/>
          </a:stretch>
        </p:blipFill>
        <p:spPr>
          <a:xfrm>
            <a:off x="685800" y="2951331"/>
            <a:ext cx="2535541" cy="386409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7241"/>
            <a:ext cx="7391401" cy="2057400"/>
          </a:xfrm>
        </p:spPr>
        <p:txBody>
          <a:bodyPr/>
          <a:lstStyle/>
          <a:p>
            <a:r>
              <a:rPr lang="en-US" dirty="0" smtClean="0"/>
              <a:t>Long Term Futures Constructs</a:t>
            </a:r>
            <a:br>
              <a:rPr lang="en-US" dirty="0" smtClean="0"/>
            </a:br>
            <a:endParaRPr lang="en-US" dirty="0"/>
          </a:p>
        </p:txBody>
      </p:sp>
      <p:sp>
        <p:nvSpPr>
          <p:cNvPr id="6" name="Content Placeholder 5"/>
          <p:cNvSpPr>
            <a:spLocks noGrp="1"/>
          </p:cNvSpPr>
          <p:nvPr>
            <p:ph sz="half" idx="1"/>
          </p:nvPr>
        </p:nvSpPr>
        <p:spPr>
          <a:xfrm>
            <a:off x="457200" y="2443594"/>
            <a:ext cx="3566160" cy="3911600"/>
          </a:xfrm>
        </p:spPr>
        <p:txBody>
          <a:bodyPr/>
          <a:lstStyle/>
          <a:p>
            <a:r>
              <a:rPr lang="en-US" sz="2400" dirty="0" smtClean="0"/>
              <a:t>Gender in the Media </a:t>
            </a:r>
          </a:p>
          <a:p>
            <a:pPr>
              <a:buNone/>
            </a:pPr>
            <a:r>
              <a:rPr lang="en-US" sz="2400" dirty="0" smtClean="0"/>
              <a:t>   100 year time horizon</a:t>
            </a:r>
          </a:p>
          <a:p>
            <a:pPr>
              <a:buNone/>
            </a:pPr>
            <a:r>
              <a:rPr lang="en-US" sz="2400" dirty="0" smtClean="0"/>
              <a:t>   Bio-innovation and Human Potential </a:t>
            </a:r>
          </a:p>
          <a:p>
            <a:endParaRPr lang="en-US" dirty="0"/>
          </a:p>
        </p:txBody>
      </p:sp>
      <p:sp>
        <p:nvSpPr>
          <p:cNvPr id="14" name="Content Placeholder 13"/>
          <p:cNvSpPr>
            <a:spLocks noGrp="1"/>
          </p:cNvSpPr>
          <p:nvPr>
            <p:ph sz="half" idx="2"/>
          </p:nvPr>
        </p:nvSpPr>
        <p:spPr>
          <a:xfrm>
            <a:off x="4282439" y="2443594"/>
            <a:ext cx="4861561" cy="3911600"/>
          </a:xfrm>
        </p:spPr>
        <p:txBody>
          <a:bodyPr>
            <a:normAutofit/>
          </a:bodyPr>
          <a:lstStyle/>
          <a:p>
            <a:r>
              <a:rPr lang="en-US" sz="2400" dirty="0" smtClean="0"/>
              <a:t>Organizational Transformation</a:t>
            </a:r>
          </a:p>
          <a:p>
            <a:pPr>
              <a:buNone/>
            </a:pPr>
            <a:r>
              <a:rPr lang="en-US" sz="2400" dirty="0" smtClean="0"/>
              <a:t>   5,000 year time horizon</a:t>
            </a:r>
          </a:p>
          <a:p>
            <a:pPr>
              <a:buNone/>
            </a:pPr>
            <a:r>
              <a:rPr lang="en-US" sz="2400" dirty="0" smtClean="0"/>
              <a:t>   Ancient Forests</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25500"/>
            <a:ext cx="7391401" cy="1739900"/>
          </a:xfrm>
        </p:spPr>
        <p:txBody>
          <a:bodyPr/>
          <a:lstStyle/>
          <a:p>
            <a:r>
              <a:rPr lang="en-US" dirty="0" smtClean="0"/>
              <a:t>IDBIO Products: Expanding Human Potential</a:t>
            </a:r>
            <a:br>
              <a:rPr lang="en-US" dirty="0" smtClean="0"/>
            </a:br>
            <a:endParaRPr lang="en-US" dirty="0"/>
          </a:p>
        </p:txBody>
      </p:sp>
      <p:sp>
        <p:nvSpPr>
          <p:cNvPr id="6" name="Content Placeholder 5"/>
          <p:cNvSpPr>
            <a:spLocks noGrp="1"/>
          </p:cNvSpPr>
          <p:nvPr>
            <p:ph sz="half" idx="1"/>
          </p:nvPr>
        </p:nvSpPr>
        <p:spPr>
          <a:xfrm>
            <a:off x="457200" y="2667000"/>
            <a:ext cx="3566160" cy="3911600"/>
          </a:xfrm>
        </p:spPr>
        <p:txBody>
          <a:bodyPr/>
          <a:lstStyle/>
          <a:p>
            <a:r>
              <a:rPr lang="en-US" sz="2800" dirty="0" err="1" smtClean="0"/>
              <a:t>OptiCog</a:t>
            </a:r>
            <a:r>
              <a:rPr lang="en-US" sz="2800" dirty="0" smtClean="0"/>
              <a:t> Aids</a:t>
            </a:r>
          </a:p>
          <a:p>
            <a:r>
              <a:rPr lang="en-US" sz="2800" dirty="0" err="1" smtClean="0"/>
              <a:t>ExoStrong</a:t>
            </a:r>
            <a:endParaRPr lang="en-US" sz="2800" dirty="0" smtClean="0"/>
          </a:p>
          <a:p>
            <a:r>
              <a:rPr lang="en-US" sz="2800" dirty="0" err="1" smtClean="0"/>
              <a:t>NuGender</a:t>
            </a:r>
            <a:endParaRPr lang="en-US" sz="2800" dirty="0" smtClean="0"/>
          </a:p>
          <a:p>
            <a:endParaRPr lang="en-US" dirty="0"/>
          </a:p>
        </p:txBody>
      </p:sp>
      <p:pic>
        <p:nvPicPr>
          <p:cNvPr id="9" name="Picture 10" descr="google-glass 2.jpg"/>
          <p:cNvPicPr>
            <a:picLocks noChangeAspect="1"/>
          </p:cNvPicPr>
          <p:nvPr/>
        </p:nvPicPr>
        <p:blipFill>
          <a:blip r:embed="rId3"/>
          <a:srcRect/>
          <a:stretch>
            <a:fillRect/>
          </a:stretch>
        </p:blipFill>
        <p:spPr bwMode="auto">
          <a:xfrm>
            <a:off x="4023360" y="2667000"/>
            <a:ext cx="4440047" cy="2540096"/>
          </a:xfrm>
          <a:prstGeom prst="rect">
            <a:avLst/>
          </a:prstGeom>
          <a:noFill/>
          <a:ln w="9525">
            <a:noFill/>
            <a:miter lim="800000"/>
            <a:headEnd/>
            <a:tailEnd/>
          </a:ln>
        </p:spPr>
      </p:pic>
      <p:pic>
        <p:nvPicPr>
          <p:cNvPr id="10" name="Picture 9" descr="Screen Shot 2013-10-27 at 6.25.45 PM.png"/>
          <p:cNvPicPr>
            <a:picLocks noChangeAspect="1"/>
          </p:cNvPicPr>
          <p:nvPr/>
        </p:nvPicPr>
        <p:blipFill>
          <a:blip r:embed="rId4"/>
          <a:stretch>
            <a:fillRect/>
          </a:stretch>
        </p:blipFill>
        <p:spPr>
          <a:xfrm>
            <a:off x="3753485" y="2464194"/>
            <a:ext cx="4698234" cy="3116256"/>
          </a:xfrm>
          <a:prstGeom prst="rect">
            <a:avLst/>
          </a:prstGeom>
        </p:spPr>
      </p:pic>
      <p:pic>
        <p:nvPicPr>
          <p:cNvPr id="11" name="Picture 10" descr="Screen Shot 2013-10-27 at 6.11.11 PM.png"/>
          <p:cNvPicPr>
            <a:picLocks noChangeAspect="1"/>
          </p:cNvPicPr>
          <p:nvPr/>
        </p:nvPicPr>
        <p:blipFill>
          <a:blip r:embed="rId5"/>
          <a:stretch>
            <a:fillRect/>
          </a:stretch>
        </p:blipFill>
        <p:spPr>
          <a:xfrm>
            <a:off x="4828781" y="2389025"/>
            <a:ext cx="3426220" cy="4189575"/>
          </a:xfrm>
          <a:prstGeom prst="rect">
            <a:avLst/>
          </a:prstGeom>
        </p:spPr>
      </p:pic>
      <p:pic>
        <p:nvPicPr>
          <p:cNvPr id="12" name="Picture 11" descr="Screen Shot 2013-10-27 at 6.57.56 PM.png"/>
          <p:cNvPicPr>
            <a:picLocks noChangeAspect="1"/>
          </p:cNvPicPr>
          <p:nvPr/>
        </p:nvPicPr>
        <p:blipFill>
          <a:blip r:embed="rId6"/>
          <a:stretch>
            <a:fillRect/>
          </a:stretch>
        </p:blipFill>
        <p:spPr>
          <a:xfrm>
            <a:off x="3721735" y="2384819"/>
            <a:ext cx="5195476" cy="4177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 Town 2112: G – Switch</a:t>
            </a:r>
            <a:endParaRPr lang="en-US" dirty="0"/>
          </a:p>
        </p:txBody>
      </p:sp>
      <p:sp>
        <p:nvSpPr>
          <p:cNvPr id="3" name="Title 1"/>
          <p:cNvSpPr txBox="1">
            <a:spLocks/>
          </p:cNvSpPr>
          <p:nvPr/>
        </p:nvSpPr>
        <p:spPr bwMode="auto">
          <a:xfrm>
            <a:off x="457199" y="2635250"/>
            <a:ext cx="3479801" cy="3746500"/>
          </a:xfrm>
          <a:prstGeom prst="rect">
            <a:avLst/>
          </a:prstGeom>
          <a:noFill/>
          <a:ln w="9525">
            <a:noFill/>
            <a:miter lim="800000"/>
            <a:headEnd/>
            <a:tailEnd/>
          </a:ln>
        </p:spPr>
        <p:txBody>
          <a:bodyPr anchor="b">
            <a:prstTxWarp prst="textNoShape">
              <a:avLst/>
            </a:prstTxWarp>
          </a:bodyPr>
          <a:lstStyle/>
          <a:p>
            <a:r>
              <a:rPr lang="en-US" sz="2800" dirty="0" smtClean="0">
                <a:solidFill>
                  <a:schemeClr val="tx2"/>
                </a:solidFill>
                <a:latin typeface="Century Gothic" pitchFamily="-84" charset="0"/>
              </a:rPr>
              <a:t>Al X</a:t>
            </a:r>
          </a:p>
          <a:p>
            <a:r>
              <a:rPr lang="en-US" sz="2800" dirty="0" smtClean="0">
                <a:solidFill>
                  <a:schemeClr val="tx2"/>
                </a:solidFill>
                <a:latin typeface="Century Gothic" pitchFamily="-84" charset="0"/>
              </a:rPr>
              <a:t>24 years old</a:t>
            </a:r>
          </a:p>
          <a:p>
            <a:r>
              <a:rPr lang="en-US" sz="2800" dirty="0" smtClean="0">
                <a:solidFill>
                  <a:schemeClr val="tx2"/>
                </a:solidFill>
                <a:latin typeface="Century Gothic" pitchFamily="-84" charset="0"/>
              </a:rPr>
              <a:t>MAAB </a:t>
            </a:r>
            <a:r>
              <a:rPr lang="en-US" sz="3600" dirty="0" smtClean="0">
                <a:solidFill>
                  <a:schemeClr val="tx2"/>
                </a:solidFill>
                <a:latin typeface="Century Gothic" pitchFamily="-84" charset="0"/>
              </a:rPr>
              <a:t>	</a:t>
            </a:r>
          </a:p>
          <a:p>
            <a:r>
              <a:rPr lang="en-US" sz="2800" dirty="0" smtClean="0">
                <a:solidFill>
                  <a:schemeClr val="tx2"/>
                </a:solidFill>
                <a:latin typeface="Century Gothic" pitchFamily="-84" charset="0"/>
              </a:rPr>
              <a:t>Designed in </a:t>
            </a:r>
            <a:r>
              <a:rPr lang="en-US" sz="2800" dirty="0" err="1" smtClean="0">
                <a:solidFill>
                  <a:schemeClr val="tx2"/>
                </a:solidFill>
                <a:latin typeface="Century Gothic" pitchFamily="-84" charset="0"/>
              </a:rPr>
              <a:t>Utero</a:t>
            </a:r>
            <a:endParaRPr lang="en-US" sz="2800" dirty="0" smtClean="0">
              <a:solidFill>
                <a:schemeClr val="tx2"/>
              </a:solidFill>
              <a:latin typeface="Century Gothic" pitchFamily="-84" charset="0"/>
            </a:endParaRPr>
          </a:p>
          <a:p>
            <a:r>
              <a:rPr lang="en-US" sz="2800" dirty="0" smtClean="0">
                <a:solidFill>
                  <a:schemeClr val="tx2"/>
                </a:solidFill>
                <a:latin typeface="Century Gothic" pitchFamily="-84" charset="0"/>
              </a:rPr>
              <a:t>Desires gender switch</a:t>
            </a:r>
          </a:p>
          <a:p>
            <a:endParaRPr lang="en-US" sz="3600" dirty="0" smtClean="0">
              <a:solidFill>
                <a:schemeClr val="tx2"/>
              </a:solidFill>
              <a:latin typeface="Century Gothic" pitchFamily="-84" charset="0"/>
            </a:endParaRPr>
          </a:p>
          <a:p>
            <a:endParaRPr lang="en-US" sz="2400" i="1" dirty="0">
              <a:solidFill>
                <a:schemeClr val="tx2"/>
              </a:solidFill>
              <a:latin typeface="Century Gothic" pitchFamily="-84" charset="0"/>
            </a:endParaRPr>
          </a:p>
        </p:txBody>
      </p:sp>
      <p:pic>
        <p:nvPicPr>
          <p:cNvPr id="4" name="Picture 3" descr="Screen Shot 2013-10-26 at 10.10.01 PM.png"/>
          <p:cNvPicPr>
            <a:picLocks noChangeAspect="1"/>
          </p:cNvPicPr>
          <p:nvPr/>
        </p:nvPicPr>
        <p:blipFill>
          <a:blip r:embed="rId3"/>
          <a:stretch>
            <a:fillRect/>
          </a:stretch>
        </p:blipFill>
        <p:spPr>
          <a:xfrm>
            <a:off x="4005645" y="2970346"/>
            <a:ext cx="4645025" cy="2646673"/>
          </a:xfrm>
          <a:prstGeom prst="rect">
            <a:avLst/>
          </a:prstGeom>
        </p:spPr>
      </p:pic>
      <p:pic>
        <p:nvPicPr>
          <p:cNvPr id="5" name="Picture 4" descr="Screen Shot 2013-10-26 at 10.10.27 PM.png"/>
          <p:cNvPicPr>
            <a:picLocks noChangeAspect="1"/>
          </p:cNvPicPr>
          <p:nvPr/>
        </p:nvPicPr>
        <p:blipFill>
          <a:blip r:embed="rId4"/>
          <a:stretch>
            <a:fillRect/>
          </a:stretch>
        </p:blipFill>
        <p:spPr>
          <a:xfrm>
            <a:off x="4029458" y="2971757"/>
            <a:ext cx="4713670" cy="2646673"/>
          </a:xfrm>
          <a:prstGeom prst="rect">
            <a:avLst/>
          </a:prstGeom>
        </p:spPr>
      </p:pic>
      <p:pic>
        <p:nvPicPr>
          <p:cNvPr id="6" name="Picture 5" descr="Screen Shot 2013-10-26 at 10.10.55 PM.png"/>
          <p:cNvPicPr>
            <a:picLocks noChangeAspect="1"/>
          </p:cNvPicPr>
          <p:nvPr/>
        </p:nvPicPr>
        <p:blipFill>
          <a:blip r:embed="rId5"/>
          <a:stretch>
            <a:fillRect/>
          </a:stretch>
        </p:blipFill>
        <p:spPr>
          <a:xfrm>
            <a:off x="4029458" y="2997365"/>
            <a:ext cx="4737483" cy="2664834"/>
          </a:xfrm>
          <a:prstGeom prst="rect">
            <a:avLst/>
          </a:prstGeom>
        </p:spPr>
      </p:pic>
      <p:pic>
        <p:nvPicPr>
          <p:cNvPr id="7" name="Picture 6" descr="Screen Shot 2013-10-26 at 10.11.37 PM.png"/>
          <p:cNvPicPr>
            <a:picLocks noChangeAspect="1"/>
          </p:cNvPicPr>
          <p:nvPr/>
        </p:nvPicPr>
        <p:blipFill>
          <a:blip r:embed="rId6"/>
          <a:stretch>
            <a:fillRect/>
          </a:stretch>
        </p:blipFill>
        <p:spPr>
          <a:xfrm>
            <a:off x="4029458" y="2970345"/>
            <a:ext cx="4867393" cy="2709283"/>
          </a:xfrm>
          <a:prstGeom prst="rect">
            <a:avLst/>
          </a:prstGeom>
        </p:spPr>
      </p:pic>
      <p:pic>
        <p:nvPicPr>
          <p:cNvPr id="8" name="Picture 7" descr="Screen Shot 2013-10-26 at 10.13.46 PM.png"/>
          <p:cNvPicPr>
            <a:picLocks noChangeAspect="1"/>
          </p:cNvPicPr>
          <p:nvPr/>
        </p:nvPicPr>
        <p:blipFill>
          <a:blip r:embed="rId7"/>
          <a:stretch>
            <a:fillRect/>
          </a:stretch>
        </p:blipFill>
        <p:spPr>
          <a:xfrm>
            <a:off x="3985433" y="3004126"/>
            <a:ext cx="4911418" cy="2715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Waves of Bio-innovation</a:t>
            </a:r>
            <a:endParaRPr lang="en-US" dirty="0"/>
          </a:p>
        </p:txBody>
      </p:sp>
      <p:pic>
        <p:nvPicPr>
          <p:cNvPr id="6" name="Picture 5" descr="Screen Shot 2012-10-01 at 10.11.04 PM.png"/>
          <p:cNvPicPr/>
          <p:nvPr/>
        </p:nvPicPr>
        <p:blipFill>
          <a:blip r:embed="rId3"/>
          <a:stretch>
            <a:fillRect/>
          </a:stretch>
        </p:blipFill>
        <p:spPr>
          <a:xfrm>
            <a:off x="3083363" y="3795759"/>
            <a:ext cx="2154431" cy="1472323"/>
          </a:xfrm>
          <a:prstGeom prst="rect">
            <a:avLst/>
          </a:prstGeom>
        </p:spPr>
      </p:pic>
      <p:pic>
        <p:nvPicPr>
          <p:cNvPr id="7" name="Picture 6" descr="Screen Shot 2012-10-01 at 10.11.04 PM.png"/>
          <p:cNvPicPr/>
          <p:nvPr/>
        </p:nvPicPr>
        <p:blipFill>
          <a:blip r:embed="rId3"/>
          <a:stretch>
            <a:fillRect/>
          </a:stretch>
        </p:blipFill>
        <p:spPr>
          <a:xfrm>
            <a:off x="1112465" y="4437857"/>
            <a:ext cx="2154431" cy="1472323"/>
          </a:xfrm>
          <a:prstGeom prst="rect">
            <a:avLst/>
          </a:prstGeom>
        </p:spPr>
      </p:pic>
      <p:pic>
        <p:nvPicPr>
          <p:cNvPr id="8" name="Picture 7" descr="Screen Shot 2012-10-01 at 10.11.04 PM.png"/>
          <p:cNvPicPr/>
          <p:nvPr/>
        </p:nvPicPr>
        <p:blipFill>
          <a:blip r:embed="rId3"/>
          <a:stretch>
            <a:fillRect/>
          </a:stretch>
        </p:blipFill>
        <p:spPr>
          <a:xfrm>
            <a:off x="5140238" y="3126457"/>
            <a:ext cx="2154431" cy="1472323"/>
          </a:xfrm>
          <a:prstGeom prst="rect">
            <a:avLst/>
          </a:prstGeom>
        </p:spPr>
      </p:pic>
      <p:sp>
        <p:nvSpPr>
          <p:cNvPr id="9" name="TextBox 8"/>
          <p:cNvSpPr txBox="1"/>
          <p:nvPr/>
        </p:nvSpPr>
        <p:spPr>
          <a:xfrm>
            <a:off x="1368554" y="4598780"/>
            <a:ext cx="1354983" cy="307777"/>
          </a:xfrm>
          <a:prstGeom prst="rect">
            <a:avLst/>
          </a:prstGeom>
          <a:noFill/>
        </p:spPr>
        <p:txBody>
          <a:bodyPr wrap="none" rtlCol="0">
            <a:spAutoFit/>
          </a:bodyPr>
          <a:lstStyle/>
          <a:p>
            <a:r>
              <a:rPr lang="en-US" sz="1400" dirty="0" smtClean="0">
                <a:latin typeface="Arial Narrow"/>
                <a:cs typeface="Arial Narrow"/>
              </a:rPr>
              <a:t>Bio-Enhancement</a:t>
            </a:r>
            <a:endParaRPr lang="en-US" sz="1400" dirty="0">
              <a:latin typeface="Arial Narrow"/>
              <a:cs typeface="Arial Narrow"/>
            </a:endParaRPr>
          </a:p>
        </p:txBody>
      </p:sp>
      <p:sp>
        <p:nvSpPr>
          <p:cNvPr id="10" name="TextBox 9"/>
          <p:cNvSpPr txBox="1"/>
          <p:nvPr/>
        </p:nvSpPr>
        <p:spPr>
          <a:xfrm>
            <a:off x="3529121" y="3795759"/>
            <a:ext cx="1354983" cy="307777"/>
          </a:xfrm>
          <a:prstGeom prst="rect">
            <a:avLst/>
          </a:prstGeom>
          <a:noFill/>
        </p:spPr>
        <p:txBody>
          <a:bodyPr wrap="none" rtlCol="0">
            <a:spAutoFit/>
          </a:bodyPr>
          <a:lstStyle/>
          <a:p>
            <a:r>
              <a:rPr lang="en-US" sz="1400" dirty="0" smtClean="0">
                <a:latin typeface="Arial Narrow"/>
                <a:cs typeface="Arial Narrow"/>
              </a:rPr>
              <a:t>Bio-Augmentation</a:t>
            </a:r>
            <a:endParaRPr lang="en-US" sz="1400" dirty="0">
              <a:latin typeface="Arial Narrow"/>
              <a:cs typeface="Arial Narrow"/>
            </a:endParaRPr>
          </a:p>
        </p:txBody>
      </p:sp>
      <p:sp>
        <p:nvSpPr>
          <p:cNvPr id="11" name="TextBox 10"/>
          <p:cNvSpPr txBox="1"/>
          <p:nvPr/>
        </p:nvSpPr>
        <p:spPr>
          <a:xfrm>
            <a:off x="6047162" y="3126457"/>
            <a:ext cx="904652" cy="307777"/>
          </a:xfrm>
          <a:prstGeom prst="rect">
            <a:avLst/>
          </a:prstGeom>
          <a:noFill/>
        </p:spPr>
        <p:txBody>
          <a:bodyPr wrap="none" rtlCol="0">
            <a:spAutoFit/>
          </a:bodyPr>
          <a:lstStyle/>
          <a:p>
            <a:r>
              <a:rPr lang="en-US" sz="1400" dirty="0" smtClean="0">
                <a:latin typeface="Arial Narrow"/>
                <a:cs typeface="Arial Narrow"/>
              </a:rPr>
              <a:t>Bio-Design</a:t>
            </a:r>
            <a:endParaRPr lang="en-US" sz="1400" dirty="0">
              <a:latin typeface="Arial Narrow"/>
              <a:cs typeface="Arial Narrow"/>
            </a:endParaRPr>
          </a:p>
        </p:txBody>
      </p:sp>
      <p:cxnSp>
        <p:nvCxnSpPr>
          <p:cNvPr id="12" name="Straight Arrow Connector 11"/>
          <p:cNvCxnSpPr/>
          <p:nvPr/>
        </p:nvCxnSpPr>
        <p:spPr>
          <a:xfrm flipV="1">
            <a:off x="1111671" y="5886664"/>
            <a:ext cx="6606457" cy="23516"/>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368554" y="6061407"/>
            <a:ext cx="512179" cy="307777"/>
          </a:xfrm>
          <a:prstGeom prst="rect">
            <a:avLst/>
          </a:prstGeom>
          <a:noFill/>
        </p:spPr>
        <p:txBody>
          <a:bodyPr wrap="none" rtlCol="0">
            <a:spAutoFit/>
          </a:bodyPr>
          <a:lstStyle/>
          <a:p>
            <a:r>
              <a:rPr lang="en-US" sz="1400" dirty="0" smtClean="0">
                <a:latin typeface="Arial Narrow"/>
                <a:cs typeface="Arial Narrow"/>
              </a:rPr>
              <a:t>2000</a:t>
            </a:r>
            <a:endParaRPr lang="en-US" sz="1400" dirty="0">
              <a:latin typeface="Arial Narrow"/>
              <a:cs typeface="Arial Narrow"/>
            </a:endParaRPr>
          </a:p>
        </p:txBody>
      </p:sp>
      <p:sp>
        <p:nvSpPr>
          <p:cNvPr id="14" name="TextBox 13"/>
          <p:cNvSpPr txBox="1"/>
          <p:nvPr/>
        </p:nvSpPr>
        <p:spPr>
          <a:xfrm>
            <a:off x="3854070" y="6061407"/>
            <a:ext cx="512179" cy="307777"/>
          </a:xfrm>
          <a:prstGeom prst="rect">
            <a:avLst/>
          </a:prstGeom>
          <a:noFill/>
        </p:spPr>
        <p:txBody>
          <a:bodyPr wrap="none" rtlCol="0">
            <a:spAutoFit/>
          </a:bodyPr>
          <a:lstStyle/>
          <a:p>
            <a:r>
              <a:rPr lang="en-US" sz="1400" dirty="0" smtClean="0">
                <a:latin typeface="Arial Narrow"/>
                <a:cs typeface="Arial Narrow"/>
              </a:rPr>
              <a:t>2050</a:t>
            </a:r>
            <a:endParaRPr lang="en-US" sz="1400" dirty="0">
              <a:latin typeface="Arial Narrow"/>
              <a:cs typeface="Arial Narrow"/>
            </a:endParaRPr>
          </a:p>
        </p:txBody>
      </p:sp>
      <p:sp>
        <p:nvSpPr>
          <p:cNvPr id="15" name="TextBox 14"/>
          <p:cNvSpPr txBox="1"/>
          <p:nvPr/>
        </p:nvSpPr>
        <p:spPr>
          <a:xfrm>
            <a:off x="6439350" y="6061407"/>
            <a:ext cx="501397" cy="307777"/>
          </a:xfrm>
          <a:prstGeom prst="rect">
            <a:avLst/>
          </a:prstGeom>
          <a:noFill/>
        </p:spPr>
        <p:txBody>
          <a:bodyPr wrap="none" rtlCol="0">
            <a:spAutoFit/>
          </a:bodyPr>
          <a:lstStyle/>
          <a:p>
            <a:r>
              <a:rPr lang="en-US" sz="1400" dirty="0" smtClean="0">
                <a:latin typeface="Arial Narrow"/>
                <a:cs typeface="Arial Narrow"/>
              </a:rPr>
              <a:t>2112</a:t>
            </a:r>
            <a:endParaRPr lang="en-US" sz="1400" dirty="0">
              <a:latin typeface="Arial Narrow"/>
              <a:cs typeface="Arial Narrow"/>
            </a:endParaRPr>
          </a:p>
        </p:txBody>
      </p:sp>
      <p:cxnSp>
        <p:nvCxnSpPr>
          <p:cNvPr id="16" name="Straight Arrow Connector 15"/>
          <p:cNvCxnSpPr/>
          <p:nvPr/>
        </p:nvCxnSpPr>
        <p:spPr>
          <a:xfrm rot="16200000" flipV="1">
            <a:off x="-445121" y="4352591"/>
            <a:ext cx="3114383" cy="795"/>
          </a:xfrm>
          <a:prstGeom prst="straightConnector1">
            <a:avLst/>
          </a:prstGeom>
          <a:ln w="19050"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6127" y="4130080"/>
            <a:ext cx="659192" cy="307777"/>
          </a:xfrm>
          <a:prstGeom prst="rect">
            <a:avLst/>
          </a:prstGeom>
          <a:noFill/>
        </p:spPr>
        <p:txBody>
          <a:bodyPr wrap="none" rtlCol="0">
            <a:spAutoFit/>
          </a:bodyPr>
          <a:lstStyle/>
          <a:p>
            <a:r>
              <a:rPr lang="en-US" sz="1400" dirty="0" smtClean="0">
                <a:latin typeface="Arial Narrow"/>
                <a:cs typeface="Arial Narrow"/>
              </a:rPr>
              <a:t>Growth</a:t>
            </a:r>
            <a:endParaRPr lang="en-US" sz="1400" dirty="0">
              <a:latin typeface="Arial Narrow"/>
              <a:cs typeface="Arial Narrow"/>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Forest Consortia</a:t>
            </a:r>
            <a:endParaRPr lang="en-US" dirty="0"/>
          </a:p>
        </p:txBody>
      </p:sp>
      <p:graphicFrame>
        <p:nvGraphicFramePr>
          <p:cNvPr id="69634" name="Object 2"/>
          <p:cNvGraphicFramePr>
            <a:graphicFrameLocks noChangeAspect="1"/>
          </p:cNvGraphicFramePr>
          <p:nvPr/>
        </p:nvGraphicFramePr>
        <p:xfrm>
          <a:off x="457199" y="2362200"/>
          <a:ext cx="5727700" cy="4292600"/>
        </p:xfrm>
        <a:graphic>
          <a:graphicData uri="http://schemas.openxmlformats.org/presentationml/2006/ole">
            <p:oleObj spid="_x0000_s69634" name="Document" r:id="rId4" imgW="5727700" imgH="4292600" progId="Word.Document.12">
              <p:link updateAutomatic="1"/>
            </p:oleObj>
          </a:graphicData>
        </a:graphic>
      </p:graphicFrame>
      <p:sp>
        <p:nvSpPr>
          <p:cNvPr id="4" name="TextBox 3"/>
          <p:cNvSpPr txBox="1"/>
          <p:nvPr/>
        </p:nvSpPr>
        <p:spPr>
          <a:xfrm>
            <a:off x="6415844" y="2450929"/>
            <a:ext cx="2346320" cy="954107"/>
          </a:xfrm>
          <a:prstGeom prst="rect">
            <a:avLst/>
          </a:prstGeom>
          <a:noFill/>
        </p:spPr>
        <p:txBody>
          <a:bodyPr wrap="square" rtlCol="0">
            <a:spAutoFit/>
          </a:bodyPr>
          <a:lstStyle/>
          <a:p>
            <a:r>
              <a:rPr lang="en-US" sz="2800" dirty="0" smtClean="0"/>
              <a:t>Legacy Tree Game</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 of Uncertainty</a:t>
            </a:r>
            <a:endParaRPr lang="en-US" dirty="0"/>
          </a:p>
        </p:txBody>
      </p:sp>
      <p:cxnSp>
        <p:nvCxnSpPr>
          <p:cNvPr id="5" name="Straight Arrow Connector 4"/>
          <p:cNvCxnSpPr/>
          <p:nvPr/>
        </p:nvCxnSpPr>
        <p:spPr>
          <a:xfrm>
            <a:off x="1364030" y="4521676"/>
            <a:ext cx="4915213" cy="23517"/>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364030" y="1941513"/>
            <a:ext cx="4915213" cy="2580164"/>
          </a:xfrm>
          <a:prstGeom prst="straightConnector1">
            <a:avLst/>
          </a:prstGeom>
          <a:ln w="285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64030" y="4521676"/>
            <a:ext cx="4915213" cy="2281105"/>
          </a:xfrm>
          <a:prstGeom prst="straightConnector1">
            <a:avLst/>
          </a:prstGeom>
          <a:ln w="285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9732" y="4333544"/>
            <a:ext cx="1834680" cy="369332"/>
          </a:xfrm>
          <a:prstGeom prst="rect">
            <a:avLst/>
          </a:prstGeom>
          <a:noFill/>
          <a:ln w="28575" cap="flat" cmpd="sng" algn="ctr">
            <a:noFill/>
            <a:prstDash val="solid"/>
            <a:round/>
            <a:headEnd type="none" w="med" len="med"/>
            <a:tailEnd type="arrow" w="med" len="med"/>
          </a:ln>
        </p:spPr>
        <p:txBody>
          <a:bodyPr wrap="square" rtlCol="0">
            <a:spAutoFit/>
          </a:bodyPr>
          <a:lstStyle/>
          <a:p>
            <a:r>
              <a:rPr lang="en-US" dirty="0" smtClean="0"/>
              <a:t>SOLE</a:t>
            </a:r>
            <a:endParaRPr lang="en-US" dirty="0"/>
          </a:p>
        </p:txBody>
      </p:sp>
      <p:sp>
        <p:nvSpPr>
          <p:cNvPr id="12" name="TextBox 11"/>
          <p:cNvSpPr txBox="1"/>
          <p:nvPr/>
        </p:nvSpPr>
        <p:spPr>
          <a:xfrm>
            <a:off x="5243824" y="4521673"/>
            <a:ext cx="1035419" cy="369332"/>
          </a:xfrm>
          <a:prstGeom prst="rect">
            <a:avLst/>
          </a:prstGeom>
          <a:noFill/>
          <a:ln w="28575" cap="flat" cmpd="sng" algn="ctr">
            <a:noFill/>
            <a:prstDash val="solid"/>
            <a:round/>
            <a:headEnd type="none" w="med" len="med"/>
            <a:tailEnd type="arrow" w="med" len="med"/>
          </a:ln>
        </p:spPr>
        <p:txBody>
          <a:bodyPr wrap="square" rtlCol="0">
            <a:spAutoFit/>
          </a:bodyPr>
          <a:lstStyle/>
          <a:p>
            <a:r>
              <a:rPr lang="en-US" dirty="0" smtClean="0"/>
              <a:t>Time</a:t>
            </a:r>
            <a:endParaRPr lang="en-US" dirty="0"/>
          </a:p>
        </p:txBody>
      </p:sp>
      <p:sp>
        <p:nvSpPr>
          <p:cNvPr id="13" name="TextBox 12"/>
          <p:cNvSpPr txBox="1"/>
          <p:nvPr/>
        </p:nvSpPr>
        <p:spPr>
          <a:xfrm rot="19993068">
            <a:off x="2876445" y="2839040"/>
            <a:ext cx="1312959" cy="369332"/>
          </a:xfrm>
          <a:prstGeom prst="rect">
            <a:avLst/>
          </a:prstGeom>
          <a:noFill/>
          <a:ln w="28575" cap="flat" cmpd="sng" algn="ctr">
            <a:noFill/>
            <a:prstDash val="solid"/>
            <a:round/>
            <a:headEnd type="none" w="med" len="med"/>
            <a:tailEnd type="arrow" w="med" len="med"/>
          </a:ln>
        </p:spPr>
        <p:txBody>
          <a:bodyPr wrap="square" rtlCol="0">
            <a:spAutoFit/>
          </a:bodyPr>
          <a:lstStyle/>
          <a:p>
            <a:r>
              <a:rPr lang="en-US" dirty="0" smtClean="0"/>
              <a:t>Wildcards</a:t>
            </a:r>
            <a:endParaRPr lang="en-US" dirty="0"/>
          </a:p>
        </p:txBody>
      </p:sp>
      <p:sp>
        <p:nvSpPr>
          <p:cNvPr id="14" name="TextBox 13"/>
          <p:cNvSpPr txBox="1"/>
          <p:nvPr/>
        </p:nvSpPr>
        <p:spPr>
          <a:xfrm rot="1459601">
            <a:off x="3109347" y="5857017"/>
            <a:ext cx="1347669" cy="369332"/>
          </a:xfrm>
          <a:prstGeom prst="rect">
            <a:avLst/>
          </a:prstGeom>
          <a:noFill/>
          <a:ln w="28575" cap="flat" cmpd="sng" algn="ctr">
            <a:noFill/>
            <a:prstDash val="solid"/>
            <a:round/>
            <a:headEnd type="none" w="med" len="med"/>
            <a:tailEnd type="arrow" w="med" len="med"/>
          </a:ln>
        </p:spPr>
        <p:txBody>
          <a:bodyPr wrap="square" rtlCol="0">
            <a:spAutoFit/>
          </a:bodyPr>
          <a:lstStyle/>
          <a:p>
            <a:r>
              <a:rPr lang="en-US" dirty="0" smtClean="0"/>
              <a:t>Wildcards</a:t>
            </a:r>
            <a:endParaRPr lang="en-US" dirty="0"/>
          </a:p>
        </p:txBody>
      </p:sp>
      <p:sp>
        <p:nvSpPr>
          <p:cNvPr id="10" name="TextBox 9"/>
          <p:cNvSpPr txBox="1"/>
          <p:nvPr/>
        </p:nvSpPr>
        <p:spPr>
          <a:xfrm>
            <a:off x="2104412" y="4078327"/>
            <a:ext cx="1075309" cy="369332"/>
          </a:xfrm>
          <a:prstGeom prst="rect">
            <a:avLst/>
          </a:prstGeom>
          <a:noFill/>
        </p:spPr>
        <p:txBody>
          <a:bodyPr wrap="none" rtlCol="0">
            <a:spAutoFit/>
          </a:bodyPr>
          <a:lstStyle/>
          <a:p>
            <a:r>
              <a:rPr lang="en-US" dirty="0" err="1" smtClean="0"/>
              <a:t>MOOCs</a:t>
            </a:r>
            <a:endParaRPr lang="en-US" dirty="0"/>
          </a:p>
        </p:txBody>
      </p:sp>
      <p:sp>
        <p:nvSpPr>
          <p:cNvPr id="15" name="TextBox 14"/>
          <p:cNvSpPr txBox="1"/>
          <p:nvPr/>
        </p:nvSpPr>
        <p:spPr>
          <a:xfrm>
            <a:off x="5519997" y="2378373"/>
            <a:ext cx="1842245" cy="646331"/>
          </a:xfrm>
          <a:prstGeom prst="rect">
            <a:avLst/>
          </a:prstGeom>
          <a:noFill/>
        </p:spPr>
        <p:txBody>
          <a:bodyPr wrap="square" rtlCol="0">
            <a:spAutoFit/>
          </a:bodyPr>
          <a:lstStyle/>
          <a:p>
            <a:r>
              <a:rPr lang="en-US" dirty="0" smtClean="0"/>
              <a:t>Talent Cloud Guilds</a:t>
            </a:r>
            <a:endParaRPr lang="en-US" dirty="0"/>
          </a:p>
        </p:txBody>
      </p:sp>
      <p:sp>
        <p:nvSpPr>
          <p:cNvPr id="16" name="TextBox 15"/>
          <p:cNvSpPr txBox="1"/>
          <p:nvPr/>
        </p:nvSpPr>
        <p:spPr>
          <a:xfrm>
            <a:off x="2104412" y="4545193"/>
            <a:ext cx="1843887" cy="369332"/>
          </a:xfrm>
          <a:prstGeom prst="rect">
            <a:avLst/>
          </a:prstGeom>
          <a:noFill/>
        </p:spPr>
        <p:txBody>
          <a:bodyPr wrap="none" rtlCol="0">
            <a:spAutoFit/>
          </a:bodyPr>
          <a:lstStyle/>
          <a:p>
            <a:r>
              <a:rPr lang="en-US" dirty="0" smtClean="0"/>
              <a:t>DIY credentials</a:t>
            </a:r>
            <a:endParaRPr lang="en-US" dirty="0"/>
          </a:p>
        </p:txBody>
      </p:sp>
      <p:sp>
        <p:nvSpPr>
          <p:cNvPr id="18" name="TextBox 17"/>
          <p:cNvSpPr txBox="1"/>
          <p:nvPr/>
        </p:nvSpPr>
        <p:spPr>
          <a:xfrm>
            <a:off x="3651767" y="4985494"/>
            <a:ext cx="1454808" cy="369332"/>
          </a:xfrm>
          <a:prstGeom prst="rect">
            <a:avLst/>
          </a:prstGeom>
          <a:noFill/>
        </p:spPr>
        <p:txBody>
          <a:bodyPr wrap="none" rtlCol="0">
            <a:spAutoFit/>
          </a:bodyPr>
          <a:lstStyle/>
          <a:p>
            <a:r>
              <a:rPr lang="en-US" dirty="0" smtClean="0"/>
              <a:t>DIY Degree</a:t>
            </a:r>
            <a:endParaRPr lang="en-US" dirty="0"/>
          </a:p>
        </p:txBody>
      </p:sp>
      <p:sp>
        <p:nvSpPr>
          <p:cNvPr id="19" name="TextBox 18"/>
          <p:cNvSpPr txBox="1"/>
          <p:nvPr/>
        </p:nvSpPr>
        <p:spPr>
          <a:xfrm>
            <a:off x="5519997" y="5595834"/>
            <a:ext cx="1842245" cy="923330"/>
          </a:xfrm>
          <a:prstGeom prst="rect">
            <a:avLst/>
          </a:prstGeom>
          <a:noFill/>
        </p:spPr>
        <p:txBody>
          <a:bodyPr wrap="square" rtlCol="0">
            <a:spAutoFit/>
          </a:bodyPr>
          <a:lstStyle/>
          <a:p>
            <a:r>
              <a:rPr lang="en-US" dirty="0" smtClean="0"/>
              <a:t>Corporate Sponsored SOLE networks</a:t>
            </a:r>
            <a:endParaRPr lang="en-US" dirty="0"/>
          </a:p>
        </p:txBody>
      </p:sp>
      <p:sp>
        <p:nvSpPr>
          <p:cNvPr id="20" name="TextBox 19"/>
          <p:cNvSpPr txBox="1"/>
          <p:nvPr/>
        </p:nvSpPr>
        <p:spPr>
          <a:xfrm>
            <a:off x="2838110" y="3708995"/>
            <a:ext cx="992579" cy="369332"/>
          </a:xfrm>
          <a:prstGeom prst="rect">
            <a:avLst/>
          </a:prstGeom>
          <a:noFill/>
        </p:spPr>
        <p:txBody>
          <a:bodyPr wrap="none" rtlCol="0">
            <a:spAutoFit/>
          </a:bodyPr>
          <a:lstStyle/>
          <a:p>
            <a:r>
              <a:rPr lang="en-US" dirty="0" err="1" smtClean="0"/>
              <a:t>Udemy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Challenge Landscape</a:t>
            </a:r>
            <a:endParaRPr lang="en-US" dirty="0"/>
          </a:p>
        </p:txBody>
      </p:sp>
      <p:pic>
        <p:nvPicPr>
          <p:cNvPr id="5" name="Picture 6" descr="Picture 18.png"/>
          <p:cNvPicPr>
            <a:picLocks noChangeAspect="1"/>
          </p:cNvPicPr>
          <p:nvPr/>
        </p:nvPicPr>
        <p:blipFill>
          <a:blip r:embed="rId3"/>
          <a:srcRect/>
          <a:stretch>
            <a:fillRect/>
          </a:stretch>
        </p:blipFill>
        <p:spPr bwMode="auto">
          <a:xfrm>
            <a:off x="0" y="2165350"/>
            <a:ext cx="9144000" cy="435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Think Long</a:t>
            </a:r>
            <a:endParaRPr lang="en-US" dirty="0"/>
          </a:p>
        </p:txBody>
      </p:sp>
      <p:sp>
        <p:nvSpPr>
          <p:cNvPr id="3" name="Content Placeholder 3"/>
          <p:cNvSpPr txBox="1">
            <a:spLocks/>
          </p:cNvSpPr>
          <p:nvPr/>
        </p:nvSpPr>
        <p:spPr>
          <a:xfrm>
            <a:off x="457198" y="2325688"/>
            <a:ext cx="7563647" cy="3911600"/>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a:pPr>
            <a:r>
              <a:rPr kumimoji="0" lang="en-US" sz="2800" i="0" u="none" strike="noStrike" kern="1200" cap="none" spc="0" normalizeH="0" baseline="0" noProof="0" dirty="0" smtClean="0">
                <a:ln>
                  <a:noFill/>
                </a:ln>
                <a:solidFill>
                  <a:srgbClr val="595959"/>
                </a:solidFill>
                <a:effectLst/>
                <a:uLnTx/>
                <a:uFillTx/>
                <a:latin typeface="+mn-lt"/>
                <a:ea typeface="+mn-ea"/>
                <a:cs typeface="+mn-cs"/>
              </a:rPr>
              <a:t>	What pace layers are we discussing? </a:t>
            </a:r>
            <a:r>
              <a:rPr lang="en-US" sz="2800" dirty="0" smtClean="0">
                <a:solidFill>
                  <a:srgbClr val="595959"/>
                </a:solidFill>
              </a:rPr>
              <a:t> Fast or slow ones?</a:t>
            </a:r>
            <a:endParaRPr kumimoji="0" lang="en-US" sz="2800" i="0" u="none" strike="noStrike" kern="1200" cap="none" spc="0" normalizeH="0" baseline="0" noProof="0" dirty="0" smtClean="0">
              <a:ln>
                <a:noFill/>
              </a:ln>
              <a:solidFill>
                <a:srgbClr val="595959"/>
              </a:solidFill>
              <a:effectLst/>
              <a:uLnTx/>
              <a:uFillTx/>
              <a:latin typeface="+mn-lt"/>
              <a:ea typeface="+mn-ea"/>
              <a:cs typeface="+mn-cs"/>
            </a:endParaRPr>
          </a:p>
          <a:p>
            <a:pPr marL="228600" marR="0" lvl="0" indent="-22860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a:pPr>
            <a:r>
              <a:rPr lang="en-US" sz="2800" dirty="0" smtClean="0">
                <a:solidFill>
                  <a:srgbClr val="595959"/>
                </a:solidFill>
              </a:rPr>
              <a:t>	How might the pace layers interact to drive this idea/issue forward?</a:t>
            </a:r>
          </a:p>
          <a:p>
            <a:pPr marL="228600" marR="0" lvl="0" indent="-22860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a:pPr>
            <a:r>
              <a:rPr kumimoji="0" lang="en-US" sz="2800" i="0" u="none" strike="noStrike" kern="1200" cap="none" spc="0" normalizeH="0" baseline="0" noProof="0" dirty="0" smtClean="0">
                <a:ln>
                  <a:noFill/>
                </a:ln>
                <a:solidFill>
                  <a:srgbClr val="595959"/>
                </a:solidFill>
                <a:effectLst/>
                <a:uLnTx/>
                <a:uFillTx/>
                <a:latin typeface="+mn-lt"/>
                <a:ea typeface="+mn-ea"/>
                <a:cs typeface="+mn-cs"/>
              </a:rPr>
              <a:t>	How</a:t>
            </a:r>
            <a:r>
              <a:rPr kumimoji="0" lang="en-US" sz="2800" i="0" u="none" strike="noStrike" kern="1200" cap="none" spc="0" normalizeH="0" noProof="0" dirty="0" smtClean="0">
                <a:ln>
                  <a:noFill/>
                </a:ln>
                <a:solidFill>
                  <a:srgbClr val="595959"/>
                </a:solidFill>
                <a:effectLst/>
                <a:uLnTx/>
                <a:uFillTx/>
                <a:latin typeface="+mn-lt"/>
                <a:ea typeface="+mn-ea"/>
                <a:cs typeface="+mn-cs"/>
              </a:rPr>
              <a:t> do the challenges and opportunities change with a 100 year perspective?</a:t>
            </a:r>
          </a:p>
          <a:p>
            <a:pPr marL="228600" marR="0" lvl="0" indent="-228600" algn="l" defTabSz="914400" rtl="0" eaLnBrk="1" fontAlgn="auto" latinLnBrk="0" hangingPunct="1">
              <a:lnSpc>
                <a:spcPct val="100000"/>
              </a:lnSpc>
              <a:spcBef>
                <a:spcPts val="1800"/>
              </a:spcBef>
              <a:spcAft>
                <a:spcPts val="0"/>
              </a:spcAft>
              <a:buClr>
                <a:schemeClr val="accent1"/>
              </a:buClr>
              <a:buSzPct val="100000"/>
              <a:buFont typeface="Wingdings 2" pitchFamily="18" charset="2"/>
              <a:buNone/>
              <a:tabLst/>
              <a:defRPr/>
            </a:pPr>
            <a:r>
              <a:rPr lang="en-US" sz="2800" baseline="0" dirty="0" smtClean="0">
                <a:solidFill>
                  <a:srgbClr val="595959"/>
                </a:solidFill>
              </a:rPr>
              <a:t>	What present actions will have the most meaningful long term impacts?</a:t>
            </a:r>
            <a:endParaRPr kumimoji="0" lang="en-US" sz="2800" i="0" u="none" strike="noStrike" kern="1200" cap="none" spc="0" normalizeH="0" baseline="0" noProof="0" dirty="0" smtClean="0">
              <a:ln>
                <a:noFill/>
              </a:ln>
              <a:solidFill>
                <a:srgbClr val="59595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3299586" y="587913"/>
            <a:ext cx="2346320" cy="523220"/>
          </a:xfrm>
          <a:prstGeom prst="rect">
            <a:avLst/>
          </a:prstGeom>
          <a:noFill/>
        </p:spPr>
        <p:txBody>
          <a:bodyPr wrap="square" rtlCol="0">
            <a:spAutoFit/>
          </a:bodyPr>
          <a:lstStyle/>
          <a:p>
            <a:r>
              <a:rPr lang="en-US" sz="2800" dirty="0" smtClean="0">
                <a:solidFill>
                  <a:schemeClr val="bg1"/>
                </a:solidFill>
              </a:rPr>
              <a:t>Thank You</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and Responsibility</a:t>
            </a:r>
            <a:endParaRPr lang="en-US" dirty="0"/>
          </a:p>
        </p:txBody>
      </p:sp>
      <p:sp>
        <p:nvSpPr>
          <p:cNvPr id="6" name="Title 1"/>
          <p:cNvSpPr txBox="1">
            <a:spLocks/>
          </p:cNvSpPr>
          <p:nvPr/>
        </p:nvSpPr>
        <p:spPr bwMode="auto">
          <a:xfrm>
            <a:off x="631824" y="2515669"/>
            <a:ext cx="8204786" cy="3982627"/>
          </a:xfrm>
          <a:prstGeom prst="rect">
            <a:avLst/>
          </a:prstGeom>
          <a:noFill/>
          <a:ln w="9525">
            <a:noFill/>
            <a:miter lim="800000"/>
            <a:headEnd/>
            <a:tailEnd/>
          </a:ln>
        </p:spPr>
        <p:txBody>
          <a:bodyPr anchor="b">
            <a:prstTxWarp prst="textNoShape">
              <a:avLst/>
            </a:prstTxWarp>
          </a:bodyPr>
          <a:lstStyle/>
          <a:p>
            <a:r>
              <a:rPr lang="en-US" sz="3600" dirty="0" smtClean="0">
                <a:solidFill>
                  <a:schemeClr val="tx1">
                    <a:lumMod val="50000"/>
                    <a:lumOff val="50000"/>
                  </a:schemeClr>
                </a:solidFill>
                <a:latin typeface="Century Gothic" pitchFamily="-84" charset="0"/>
              </a:rPr>
              <a:t>“Nobody can save the world, but any of us can help set in motion a self-saving world—if we are willing to engage the process of centuries, because that is where the real power is.</a:t>
            </a:r>
            <a:r>
              <a:rPr lang="en-US" sz="3600" dirty="0">
                <a:solidFill>
                  <a:schemeClr val="tx1">
                    <a:lumMod val="50000"/>
                    <a:lumOff val="50000"/>
                  </a:schemeClr>
                </a:solidFill>
                <a:latin typeface="Century Gothic" pitchFamily="-84" charset="0"/>
              </a:rPr>
              <a:t>”		</a:t>
            </a:r>
          </a:p>
          <a:p>
            <a:r>
              <a:rPr lang="en-US" sz="3600" dirty="0">
                <a:solidFill>
                  <a:schemeClr val="tx1">
                    <a:lumMod val="50000"/>
                    <a:lumOff val="50000"/>
                  </a:schemeClr>
                </a:solidFill>
                <a:latin typeface="Century Gothic" pitchFamily="-84" charset="0"/>
              </a:rPr>
              <a:t>				</a:t>
            </a:r>
            <a:r>
              <a:rPr lang="en-US" sz="3600" dirty="0" smtClean="0">
                <a:solidFill>
                  <a:schemeClr val="tx1">
                    <a:lumMod val="50000"/>
                    <a:lumOff val="50000"/>
                  </a:schemeClr>
                </a:solidFill>
                <a:latin typeface="Century Gothic" pitchFamily="-84" charset="0"/>
              </a:rPr>
              <a:t>	</a:t>
            </a:r>
            <a:r>
              <a:rPr lang="en-US" sz="2400" i="1" dirty="0" smtClean="0">
                <a:solidFill>
                  <a:schemeClr val="tx1">
                    <a:lumMod val="50000"/>
                    <a:lumOff val="50000"/>
                  </a:schemeClr>
                </a:solidFill>
                <a:latin typeface="Century Gothic" pitchFamily="-84" charset="0"/>
              </a:rPr>
              <a:t>Stewart Brand</a:t>
            </a:r>
            <a:r>
              <a:rPr lang="en-US" sz="2400" dirty="0" smtClean="0">
                <a:solidFill>
                  <a:schemeClr val="tx1">
                    <a:lumMod val="50000"/>
                    <a:lumOff val="50000"/>
                  </a:schemeClr>
                </a:solidFill>
                <a:latin typeface="Century Gothic" pitchFamily="-84" charset="0"/>
              </a:rPr>
              <a:t>, </a:t>
            </a:r>
            <a:r>
              <a:rPr lang="en-US" sz="2400" i="1" dirty="0" smtClean="0">
                <a:solidFill>
                  <a:schemeClr val="tx1">
                    <a:lumMod val="50000"/>
                    <a:lumOff val="50000"/>
                  </a:schemeClr>
                </a:solidFill>
                <a:latin typeface="Century Gothic" pitchFamily="-84" charset="0"/>
              </a:rPr>
              <a:t>Long Now Foundation</a:t>
            </a:r>
            <a:endParaRPr lang="en-US" sz="2400" i="1" dirty="0">
              <a:solidFill>
                <a:schemeClr val="tx1">
                  <a:lumMod val="50000"/>
                  <a:lumOff val="50000"/>
                </a:schemeClr>
              </a:solidFill>
              <a:latin typeface="Century Gothic" pitchFamily="-8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Impact</a:t>
            </a:r>
            <a:endParaRPr lang="en-US" dirty="0"/>
          </a:p>
        </p:txBody>
      </p:sp>
      <p:sp>
        <p:nvSpPr>
          <p:cNvPr id="6" name="Title 1"/>
          <p:cNvSpPr txBox="1">
            <a:spLocks/>
          </p:cNvSpPr>
          <p:nvPr/>
        </p:nvSpPr>
        <p:spPr bwMode="auto">
          <a:xfrm>
            <a:off x="631824" y="2515670"/>
            <a:ext cx="7623785" cy="3505200"/>
          </a:xfrm>
          <a:prstGeom prst="rect">
            <a:avLst/>
          </a:prstGeom>
          <a:noFill/>
          <a:ln w="9525">
            <a:noFill/>
            <a:miter lim="800000"/>
            <a:headEnd/>
            <a:tailEnd/>
          </a:ln>
        </p:spPr>
        <p:txBody>
          <a:bodyPr anchor="b">
            <a:prstTxWarp prst="textNoShape">
              <a:avLst/>
            </a:prstTxWarp>
          </a:bodyPr>
          <a:lstStyle/>
          <a:p>
            <a:r>
              <a:rPr lang="en-US" sz="3600" dirty="0" smtClean="0">
                <a:solidFill>
                  <a:schemeClr val="tx1">
                    <a:lumMod val="50000"/>
                    <a:lumOff val="50000"/>
                  </a:schemeClr>
                </a:solidFill>
                <a:latin typeface="Century Gothic" pitchFamily="-84" charset="0"/>
              </a:rPr>
              <a:t>“The goal of any forecast is not to predict the future but to tell you what you need to know to take </a:t>
            </a:r>
            <a:r>
              <a:rPr lang="en-US" sz="3600" b="1" dirty="0" smtClean="0">
                <a:solidFill>
                  <a:schemeClr val="tx1">
                    <a:lumMod val="50000"/>
                    <a:lumOff val="50000"/>
                  </a:schemeClr>
                </a:solidFill>
                <a:latin typeface="Century Gothic" pitchFamily="-84" charset="0"/>
              </a:rPr>
              <a:t>meaningful action </a:t>
            </a:r>
            <a:r>
              <a:rPr lang="en-US" sz="3600" dirty="0" smtClean="0">
                <a:solidFill>
                  <a:schemeClr val="tx1">
                    <a:lumMod val="50000"/>
                    <a:lumOff val="50000"/>
                  </a:schemeClr>
                </a:solidFill>
                <a:latin typeface="Century Gothic" pitchFamily="-84" charset="0"/>
              </a:rPr>
              <a:t>in the present .</a:t>
            </a:r>
            <a:r>
              <a:rPr lang="en-US" sz="3600" dirty="0">
                <a:solidFill>
                  <a:schemeClr val="tx1">
                    <a:lumMod val="50000"/>
                    <a:lumOff val="50000"/>
                  </a:schemeClr>
                </a:solidFill>
                <a:latin typeface="Century Gothic" pitchFamily="-84" charset="0"/>
              </a:rPr>
              <a:t>”		</a:t>
            </a:r>
          </a:p>
          <a:p>
            <a:r>
              <a:rPr lang="en-US" sz="3600" dirty="0">
                <a:solidFill>
                  <a:schemeClr val="tx1">
                    <a:lumMod val="50000"/>
                    <a:lumOff val="50000"/>
                  </a:schemeClr>
                </a:solidFill>
                <a:latin typeface="Century Gothic" pitchFamily="-84" charset="0"/>
              </a:rPr>
              <a:t>					</a:t>
            </a:r>
            <a:r>
              <a:rPr lang="en-US" sz="3600" dirty="0" smtClean="0">
                <a:solidFill>
                  <a:schemeClr val="tx1">
                    <a:lumMod val="50000"/>
                    <a:lumOff val="50000"/>
                  </a:schemeClr>
                </a:solidFill>
                <a:latin typeface="Century Gothic" pitchFamily="-84" charset="0"/>
              </a:rPr>
              <a:t>				</a:t>
            </a:r>
            <a:r>
              <a:rPr lang="en-US" sz="2400" i="1" dirty="0" smtClean="0">
                <a:solidFill>
                  <a:schemeClr val="tx1">
                    <a:lumMod val="50000"/>
                    <a:lumOff val="50000"/>
                  </a:schemeClr>
                </a:solidFill>
                <a:latin typeface="Century Gothic" pitchFamily="-84" charset="0"/>
              </a:rPr>
              <a:t>Paul </a:t>
            </a:r>
            <a:r>
              <a:rPr lang="en-US" sz="2400" i="1" dirty="0" err="1" smtClean="0">
                <a:solidFill>
                  <a:schemeClr val="tx1">
                    <a:lumMod val="50000"/>
                    <a:lumOff val="50000"/>
                  </a:schemeClr>
                </a:solidFill>
                <a:latin typeface="Century Gothic" pitchFamily="-84" charset="0"/>
              </a:rPr>
              <a:t>Saffo</a:t>
            </a:r>
            <a:r>
              <a:rPr lang="en-US" sz="2400" dirty="0" smtClean="0">
                <a:solidFill>
                  <a:schemeClr val="tx1">
                    <a:lumMod val="50000"/>
                    <a:lumOff val="50000"/>
                  </a:schemeClr>
                </a:solidFill>
                <a:latin typeface="Century Gothic" pitchFamily="-84" charset="0"/>
              </a:rPr>
              <a:t>, </a:t>
            </a:r>
            <a:r>
              <a:rPr lang="en-US" sz="2400" i="1" dirty="0" smtClean="0">
                <a:solidFill>
                  <a:schemeClr val="tx1">
                    <a:lumMod val="50000"/>
                    <a:lumOff val="50000"/>
                  </a:schemeClr>
                </a:solidFill>
                <a:latin typeface="Century Gothic" pitchFamily="-84" charset="0"/>
              </a:rPr>
              <a:t>Discern</a:t>
            </a:r>
            <a:endParaRPr lang="en-US" sz="2400" i="1" dirty="0">
              <a:solidFill>
                <a:schemeClr val="tx1">
                  <a:lumMod val="50000"/>
                  <a:lumOff val="50000"/>
                </a:schemeClr>
              </a:solidFill>
              <a:latin typeface="Century Gothic" pitchFamily="-8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Exhaustion</a:t>
            </a:r>
            <a:endParaRPr lang="en-US" dirty="0"/>
          </a:p>
        </p:txBody>
      </p:sp>
      <p:pic>
        <p:nvPicPr>
          <p:cNvPr id="4" name="Picture 3" descr="Screen Shot 2013-10-26 at 9.48.11 PM.png"/>
          <p:cNvPicPr>
            <a:picLocks noChangeAspect="1"/>
          </p:cNvPicPr>
          <p:nvPr/>
        </p:nvPicPr>
        <p:blipFill>
          <a:blip r:embed="rId3"/>
          <a:stretch>
            <a:fillRect/>
          </a:stretch>
        </p:blipFill>
        <p:spPr>
          <a:xfrm>
            <a:off x="1319602" y="2620935"/>
            <a:ext cx="6411523" cy="350522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0175" y="889065"/>
            <a:ext cx="6508377" cy="1143000"/>
          </a:xfrm>
        </p:spPr>
        <p:txBody>
          <a:bodyPr/>
          <a:lstStyle/>
          <a:p>
            <a:r>
              <a:rPr lang="en-US" dirty="0" smtClean="0"/>
              <a:t>Pace Layers of Change</a:t>
            </a:r>
            <a:endParaRPr lang="en-US" dirty="0"/>
          </a:p>
        </p:txBody>
      </p:sp>
      <p:pic>
        <p:nvPicPr>
          <p:cNvPr id="4" name="Content Placeholder 3" descr="Screen Shot 2013-10-23 at 1.42.28 PM.png"/>
          <p:cNvPicPr>
            <a:picLocks noGrp="1" noChangeAspect="1"/>
          </p:cNvPicPr>
          <p:nvPr>
            <p:ph idx="4294967295"/>
          </p:nvPr>
        </p:nvPicPr>
        <p:blipFill>
          <a:blip r:embed="rId3"/>
          <a:srcRect l="-13717" r="-13717"/>
          <a:stretch>
            <a:fillRect/>
          </a:stretch>
        </p:blipFill>
        <p:spPr>
          <a:xfrm>
            <a:off x="476250" y="2077696"/>
            <a:ext cx="7952484" cy="4785519"/>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Achieving Resilience</a:t>
            </a:r>
            <a:endParaRPr lang="en-US" dirty="0"/>
          </a:p>
        </p:txBody>
      </p:sp>
      <p:sp>
        <p:nvSpPr>
          <p:cNvPr id="4" name="Content Placeholder 3"/>
          <p:cNvSpPr>
            <a:spLocks noGrp="1"/>
          </p:cNvSpPr>
          <p:nvPr>
            <p:ph sz="half" idx="1"/>
          </p:nvPr>
        </p:nvSpPr>
        <p:spPr>
          <a:xfrm>
            <a:off x="1240896" y="2325688"/>
            <a:ext cx="3566160" cy="3911600"/>
          </a:xfrm>
        </p:spPr>
        <p:txBody>
          <a:bodyPr>
            <a:normAutofit/>
          </a:bodyPr>
          <a:lstStyle/>
          <a:p>
            <a:pPr>
              <a:buNone/>
            </a:pPr>
            <a:r>
              <a:rPr lang="en-US" sz="2800" b="1" dirty="0" smtClean="0">
                <a:solidFill>
                  <a:srgbClr val="595959"/>
                </a:solidFill>
              </a:rPr>
              <a:t>Fast Layers</a:t>
            </a:r>
          </a:p>
          <a:p>
            <a:pPr>
              <a:buNone/>
            </a:pPr>
            <a:r>
              <a:rPr lang="en-US" sz="2800" dirty="0" smtClean="0">
                <a:solidFill>
                  <a:srgbClr val="595959"/>
                </a:solidFill>
              </a:rPr>
              <a:t>Learn</a:t>
            </a:r>
          </a:p>
          <a:p>
            <a:pPr>
              <a:buNone/>
            </a:pPr>
            <a:r>
              <a:rPr lang="en-US" sz="2800" dirty="0" smtClean="0">
                <a:solidFill>
                  <a:srgbClr val="595959"/>
                </a:solidFill>
              </a:rPr>
              <a:t>Propose</a:t>
            </a:r>
          </a:p>
          <a:p>
            <a:pPr>
              <a:buNone/>
            </a:pPr>
            <a:r>
              <a:rPr lang="en-US" sz="2800" dirty="0" smtClean="0">
                <a:solidFill>
                  <a:srgbClr val="595959"/>
                </a:solidFill>
              </a:rPr>
              <a:t>Absorb</a:t>
            </a:r>
            <a:endParaRPr lang="en-US" sz="2800" dirty="0">
              <a:solidFill>
                <a:srgbClr val="595959"/>
              </a:solidFill>
            </a:endParaRPr>
          </a:p>
        </p:txBody>
      </p:sp>
      <p:sp>
        <p:nvSpPr>
          <p:cNvPr id="5" name="Content Placeholder 4"/>
          <p:cNvSpPr>
            <a:spLocks noGrp="1"/>
          </p:cNvSpPr>
          <p:nvPr>
            <p:ph sz="half" idx="2"/>
          </p:nvPr>
        </p:nvSpPr>
        <p:spPr>
          <a:xfrm>
            <a:off x="5066136" y="2325688"/>
            <a:ext cx="3566160" cy="3911600"/>
          </a:xfrm>
        </p:spPr>
        <p:txBody>
          <a:bodyPr/>
          <a:lstStyle/>
          <a:p>
            <a:pPr>
              <a:buNone/>
            </a:pPr>
            <a:r>
              <a:rPr lang="en-US" sz="2800" b="1" dirty="0" smtClean="0">
                <a:solidFill>
                  <a:srgbClr val="595959"/>
                </a:solidFill>
              </a:rPr>
              <a:t>Slow Layers</a:t>
            </a:r>
          </a:p>
          <a:p>
            <a:pPr>
              <a:buNone/>
            </a:pPr>
            <a:r>
              <a:rPr lang="en-US" sz="2800" dirty="0" smtClean="0">
                <a:solidFill>
                  <a:srgbClr val="595959"/>
                </a:solidFill>
              </a:rPr>
              <a:t>Remember</a:t>
            </a:r>
          </a:p>
          <a:p>
            <a:pPr>
              <a:buNone/>
            </a:pPr>
            <a:r>
              <a:rPr lang="en-US" sz="2800" dirty="0" smtClean="0">
                <a:solidFill>
                  <a:srgbClr val="595959"/>
                </a:solidFill>
              </a:rPr>
              <a:t>Integrate</a:t>
            </a:r>
          </a:p>
          <a:p>
            <a:pPr>
              <a:buNone/>
            </a:pPr>
            <a:r>
              <a:rPr lang="en-US" sz="2800" dirty="0" smtClean="0">
                <a:solidFill>
                  <a:srgbClr val="595959"/>
                </a:solidFill>
              </a:rPr>
              <a:t>Constrain</a:t>
            </a:r>
            <a:endParaRPr lang="en-US" sz="2800" dirty="0">
              <a:solidFill>
                <a:srgbClr val="595959"/>
              </a:solidFill>
            </a:endParaRPr>
          </a:p>
        </p:txBody>
      </p:sp>
      <p:sp>
        <p:nvSpPr>
          <p:cNvPr id="6" name="TextBox 5"/>
          <p:cNvSpPr txBox="1"/>
          <p:nvPr/>
        </p:nvSpPr>
        <p:spPr>
          <a:xfrm>
            <a:off x="1240896" y="5423457"/>
            <a:ext cx="2178050" cy="523220"/>
          </a:xfrm>
          <a:prstGeom prst="rect">
            <a:avLst/>
          </a:prstGeom>
          <a:noFill/>
        </p:spPr>
        <p:txBody>
          <a:bodyPr wrap="square" rtlCol="0">
            <a:spAutoFit/>
          </a:bodyPr>
          <a:lstStyle/>
          <a:p>
            <a:r>
              <a:rPr lang="en-US" sz="2800" dirty="0" smtClean="0">
                <a:solidFill>
                  <a:schemeClr val="accent1"/>
                </a:solidFill>
              </a:rPr>
              <a:t>ATTENTION</a:t>
            </a:r>
            <a:endParaRPr lang="en-US" sz="2800" dirty="0">
              <a:solidFill>
                <a:schemeClr val="accent1"/>
              </a:solidFill>
            </a:endParaRPr>
          </a:p>
        </p:txBody>
      </p:sp>
      <p:sp>
        <p:nvSpPr>
          <p:cNvPr id="7" name="TextBox 6"/>
          <p:cNvSpPr txBox="1"/>
          <p:nvPr/>
        </p:nvSpPr>
        <p:spPr>
          <a:xfrm>
            <a:off x="5066136" y="5409497"/>
            <a:ext cx="2178050" cy="523220"/>
          </a:xfrm>
          <a:prstGeom prst="rect">
            <a:avLst/>
          </a:prstGeom>
          <a:noFill/>
        </p:spPr>
        <p:txBody>
          <a:bodyPr wrap="square" rtlCol="0">
            <a:spAutoFit/>
          </a:bodyPr>
          <a:lstStyle/>
          <a:p>
            <a:r>
              <a:rPr lang="en-US" sz="2800" dirty="0" smtClean="0">
                <a:solidFill>
                  <a:srgbClr val="990000"/>
                </a:solidFill>
              </a:rPr>
              <a:t>POWER</a:t>
            </a:r>
            <a:endParaRPr lang="en-US" sz="2800" dirty="0">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7"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Self-Organizing Learning Environments</a:t>
            </a:r>
            <a:endParaRPr lang="en-US" dirty="0"/>
          </a:p>
        </p:txBody>
      </p:sp>
      <p:pic>
        <p:nvPicPr>
          <p:cNvPr id="3" name="Picture 2" descr="Screen Shot 2013-10-27 at 3.47.43 PM.png"/>
          <p:cNvPicPr>
            <a:picLocks noChangeAspect="1"/>
          </p:cNvPicPr>
          <p:nvPr/>
        </p:nvPicPr>
        <p:blipFill>
          <a:blip r:embed="rId3"/>
          <a:stretch>
            <a:fillRect/>
          </a:stretch>
        </p:blipFill>
        <p:spPr>
          <a:xfrm>
            <a:off x="716106" y="2138460"/>
            <a:ext cx="6215353" cy="4627290"/>
          </a:xfrm>
          <a:prstGeom prst="rect">
            <a:avLst/>
          </a:prstGeom>
        </p:spPr>
      </p:pic>
      <p:sp>
        <p:nvSpPr>
          <p:cNvPr id="4" name="Rectangle 3"/>
          <p:cNvSpPr/>
          <p:nvPr/>
        </p:nvSpPr>
        <p:spPr>
          <a:xfrm>
            <a:off x="7059664" y="6311124"/>
            <a:ext cx="2039891" cy="276999"/>
          </a:xfrm>
          <a:prstGeom prst="rect">
            <a:avLst/>
          </a:prstGeom>
        </p:spPr>
        <p:txBody>
          <a:bodyPr wrap="none">
            <a:spAutoFit/>
          </a:bodyPr>
          <a:lstStyle/>
          <a:p>
            <a:r>
              <a:rPr lang="en-US" sz="1200" dirty="0" smtClean="0"/>
              <a:t>http://</a:t>
            </a:r>
            <a:r>
              <a:rPr lang="en-US" sz="1200" dirty="0" err="1" smtClean="0"/>
              <a:t>blog.tedprize.com</a:t>
            </a:r>
            <a:endParaRPr lang="en-US" sz="1200" dirty="0"/>
          </a:p>
        </p:txBody>
      </p:sp>
      <p:pic>
        <p:nvPicPr>
          <p:cNvPr id="6" name="Picture 5" descr="Screen Shot 2013-10-27 at 11.26.10 PM.png"/>
          <p:cNvPicPr>
            <a:picLocks noChangeAspect="1"/>
          </p:cNvPicPr>
          <p:nvPr/>
        </p:nvPicPr>
        <p:blipFill>
          <a:blip r:embed="rId4"/>
          <a:stretch>
            <a:fillRect/>
          </a:stretch>
        </p:blipFill>
        <p:spPr>
          <a:xfrm>
            <a:off x="668886" y="2139974"/>
            <a:ext cx="6943858" cy="4600441"/>
          </a:xfrm>
          <a:prstGeom prst="rect">
            <a:avLst/>
          </a:prstGeom>
        </p:spPr>
      </p:pic>
      <p:sp>
        <p:nvSpPr>
          <p:cNvPr id="7" name="Rectangle 6"/>
          <p:cNvSpPr/>
          <p:nvPr/>
        </p:nvSpPr>
        <p:spPr>
          <a:xfrm>
            <a:off x="8023892" y="6588123"/>
            <a:ext cx="1002498" cy="276999"/>
          </a:xfrm>
          <a:prstGeom prst="rect">
            <a:avLst/>
          </a:prstGeom>
        </p:spPr>
        <p:txBody>
          <a:bodyPr wrap="none">
            <a:spAutoFit/>
          </a:bodyPr>
          <a:lstStyle/>
          <a:p>
            <a:r>
              <a:rPr lang="en-US" sz="1200" dirty="0" err="1" smtClean="0"/>
              <a:t>Wired.com</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 + DIY Credentialing</a:t>
            </a:r>
            <a:endParaRPr lang="en-US" dirty="0"/>
          </a:p>
        </p:txBody>
      </p:sp>
      <p:pic>
        <p:nvPicPr>
          <p:cNvPr id="4" name="Picture 12"/>
          <p:cNvPicPr>
            <a:picLocks noChangeAspect="1" noChangeArrowheads="1"/>
          </p:cNvPicPr>
          <p:nvPr/>
        </p:nvPicPr>
        <p:blipFill>
          <a:blip r:embed="rId3"/>
          <a:srcRect l="19083" t="21875" r="27864" b="39582"/>
          <a:stretch>
            <a:fillRect/>
          </a:stretch>
        </p:blipFill>
        <p:spPr bwMode="auto">
          <a:xfrm>
            <a:off x="659874" y="2476500"/>
            <a:ext cx="5410200" cy="2209800"/>
          </a:xfrm>
          <a:prstGeom prst="rect">
            <a:avLst/>
          </a:prstGeom>
          <a:noFill/>
          <a:ln w="9525">
            <a:solidFill>
              <a:schemeClr val="tx1">
                <a:lumMod val="40000"/>
                <a:lumOff val="60000"/>
              </a:schemeClr>
            </a:solidFill>
            <a:miter lim="800000"/>
            <a:headEnd/>
            <a:tailEnd/>
          </a:ln>
        </p:spPr>
      </p:pic>
      <p:pic>
        <p:nvPicPr>
          <p:cNvPr id="5" name="Picture 6"/>
          <p:cNvPicPr>
            <a:picLocks noChangeAspect="1" noChangeArrowheads="1"/>
          </p:cNvPicPr>
          <p:nvPr/>
        </p:nvPicPr>
        <p:blipFill>
          <a:blip r:embed="rId4"/>
          <a:srcRect l="40044" t="20833" r="22475" b="21875"/>
          <a:stretch>
            <a:fillRect/>
          </a:stretch>
        </p:blipFill>
        <p:spPr bwMode="auto">
          <a:xfrm>
            <a:off x="3920605" y="2838307"/>
            <a:ext cx="3495675" cy="3005137"/>
          </a:xfrm>
          <a:prstGeom prst="rect">
            <a:avLst/>
          </a:prstGeom>
          <a:noFill/>
          <a:ln w="9525">
            <a:solidFill>
              <a:schemeClr val="tx1"/>
            </a:solidFill>
            <a:miter lim="800000"/>
            <a:headEnd/>
            <a:tailEnd/>
          </a:ln>
        </p:spPr>
      </p:pic>
      <p:pic>
        <p:nvPicPr>
          <p:cNvPr id="6" name="Picture 9" descr="UW Flexible Option.jpg"/>
          <p:cNvPicPr>
            <a:picLocks noChangeAspect="1"/>
          </p:cNvPicPr>
          <p:nvPr/>
        </p:nvPicPr>
        <p:blipFill>
          <a:blip r:embed="rId5"/>
          <a:srcRect l="10493" r="12531" b="5391"/>
          <a:stretch>
            <a:fillRect/>
          </a:stretch>
        </p:blipFill>
        <p:spPr bwMode="auto">
          <a:xfrm>
            <a:off x="2351086" y="3532981"/>
            <a:ext cx="3516313" cy="2459038"/>
          </a:xfrm>
          <a:prstGeom prst="rect">
            <a:avLst/>
          </a:prstGeom>
          <a:noFill/>
          <a:ln w="9525">
            <a:noFill/>
            <a:miter lim="800000"/>
            <a:headEnd/>
            <a:tailEnd/>
          </a:ln>
        </p:spPr>
      </p:pic>
      <p:pic>
        <p:nvPicPr>
          <p:cNvPr id="7" name="Picture 6" descr="Screen Shot 2013-10-27 at 3.57.04 PM.png"/>
          <p:cNvPicPr>
            <a:picLocks noChangeAspect="1"/>
          </p:cNvPicPr>
          <p:nvPr/>
        </p:nvPicPr>
        <p:blipFill>
          <a:blip r:embed="rId6"/>
          <a:stretch>
            <a:fillRect/>
          </a:stretch>
        </p:blipFill>
        <p:spPr>
          <a:xfrm>
            <a:off x="646362" y="2449480"/>
            <a:ext cx="68326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808</TotalTime>
  <Words>2403</Words>
  <Application>Microsoft Macintosh PowerPoint</Application>
  <PresentationFormat>On-screen Show (4:3)</PresentationFormat>
  <Paragraphs>206</Paragraphs>
  <Slides>21</Slides>
  <Notes>20</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21</vt:i4>
      </vt:variant>
    </vt:vector>
  </HeadingPairs>
  <TitlesOfParts>
    <vt:vector size="23" baseType="lpstr">
      <vt:lpstr>Plaza</vt:lpstr>
      <vt:lpstr>???</vt:lpstr>
      <vt:lpstr>20:20 Vision Symposium</vt:lpstr>
      <vt:lpstr>The Challenge Landscape</vt:lpstr>
      <vt:lpstr>Time and Responsibility</vt:lpstr>
      <vt:lpstr>Long Term Impact</vt:lpstr>
      <vt:lpstr>Temporal Exhaustion</vt:lpstr>
      <vt:lpstr>Pace Layers of Change</vt:lpstr>
      <vt:lpstr>Achieving Resilience</vt:lpstr>
      <vt:lpstr>Self-Organizing Learning Environments</vt:lpstr>
      <vt:lpstr>SOLE + DIY Credentialing</vt:lpstr>
      <vt:lpstr>Slide 10</vt:lpstr>
      <vt:lpstr>Hyper Palatable Foods and Conditioned Hyper-eating</vt:lpstr>
      <vt:lpstr>Climate Shuffling Layers?</vt:lpstr>
      <vt:lpstr>Long Term Futures at CSU-EB</vt:lpstr>
      <vt:lpstr>Long Term Futures Constructs </vt:lpstr>
      <vt:lpstr>IDBIO Products: Expanding Human Potential </vt:lpstr>
      <vt:lpstr>GL Town 2112: G – Switch</vt:lpstr>
      <vt:lpstr>Waves of Bio-innovation</vt:lpstr>
      <vt:lpstr>Ancient Forest Consortia</vt:lpstr>
      <vt:lpstr>Cone of Uncertainty</vt:lpstr>
      <vt:lpstr>Challenge: Think Long</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Saveri</dc:creator>
  <cp:lastModifiedBy>Andrea Saveri</cp:lastModifiedBy>
  <cp:revision>33</cp:revision>
  <cp:lastPrinted>2013-10-28T02:12:00Z</cp:lastPrinted>
  <dcterms:created xsi:type="dcterms:W3CDTF">2014-07-16T02:57:44Z</dcterms:created>
  <dcterms:modified xsi:type="dcterms:W3CDTF">2014-07-16T03:04:58Z</dcterms:modified>
</cp:coreProperties>
</file>